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Genty" charset="1" panose="00000500000000000000"/>
      <p:regular r:id="rId17"/>
    </p:embeddedFont>
    <p:embeddedFont>
      <p:font typeface="Monterchi Sans Bold" charset="1" panose="0200050306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2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11" Target="../media/image29.png" Type="http://schemas.openxmlformats.org/officeDocument/2006/relationships/image"/><Relationship Id="rId12" Target="../media/image30.png" Type="http://schemas.openxmlformats.org/officeDocument/2006/relationships/image"/><Relationship Id="rId13" Target="../media/image31.png" Type="http://schemas.openxmlformats.org/officeDocument/2006/relationships/image"/><Relationship Id="rId14" Target="../media/image32.png" Type="http://schemas.openxmlformats.org/officeDocument/2006/relationships/image"/><Relationship Id="rId15" Target="../media/image14.png" Type="http://schemas.openxmlformats.org/officeDocument/2006/relationships/image"/><Relationship Id="rId16" Target="../media/image15.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9.png" Type="http://schemas.openxmlformats.org/officeDocument/2006/relationships/image"/><Relationship Id="rId7" Target="../media/image27.png" Type="http://schemas.openxmlformats.org/officeDocument/2006/relationships/image"/><Relationship Id="rId8" Target="../media/image11.png" Type="http://schemas.openxmlformats.org/officeDocument/2006/relationships/image"/><Relationship Id="rId9" Target="../media/image1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png" Type="http://schemas.openxmlformats.org/officeDocument/2006/relationships/image"/><Relationship Id="rId12" Target="../media/image14.png" Type="http://schemas.openxmlformats.org/officeDocument/2006/relationships/image"/><Relationship Id="rId13" Target="../media/image15.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png" Type="http://schemas.openxmlformats.org/officeDocument/2006/relationships/image"/><Relationship Id="rId12" Target="../media/image14.png" Type="http://schemas.openxmlformats.org/officeDocument/2006/relationships/image"/><Relationship Id="rId13" Target="../media/image15.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16.png" Type="http://schemas.openxmlformats.org/officeDocument/2006/relationships/image"/><Relationship Id="rId6" Target="../media/image17.png" Type="http://schemas.openxmlformats.org/officeDocument/2006/relationships/image"/><Relationship Id="rId7" Target="../media/image18.png" Type="http://schemas.openxmlformats.org/officeDocument/2006/relationships/image"/><Relationship Id="rId8" Target="../media/image19.png" Type="http://schemas.openxmlformats.org/officeDocument/2006/relationships/image"/><Relationship Id="rId9" Target="../media/image20.gif"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 Id="rId5" Target="../media/image3.pn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22.png" Type="http://schemas.openxmlformats.org/officeDocument/2006/relationships/image"/><Relationship Id="rId9" Target="../media/image2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 Id="rId5" Target="../media/image3.pn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22.png" Type="http://schemas.openxmlformats.org/officeDocument/2006/relationships/image"/><Relationship Id="rId9" Target="../media/image2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 Id="rId5" Target="../media/image3.pn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9730397">
            <a:off x="9305606" y="9391020"/>
            <a:ext cx="9083204" cy="5097948"/>
          </a:xfrm>
          <a:custGeom>
            <a:avLst/>
            <a:gdLst/>
            <a:ahLst/>
            <a:cxnLst/>
            <a:rect r="r" b="b" t="t" l="l"/>
            <a:pathLst>
              <a:path h="5097948" w="9083204">
                <a:moveTo>
                  <a:pt x="0" y="0"/>
                </a:moveTo>
                <a:lnTo>
                  <a:pt x="9083204" y="0"/>
                </a:lnTo>
                <a:lnTo>
                  <a:pt x="9083204" y="5097948"/>
                </a:lnTo>
                <a:lnTo>
                  <a:pt x="0" y="5097948"/>
                </a:lnTo>
                <a:lnTo>
                  <a:pt x="0" y="0"/>
                </a:lnTo>
                <a:close/>
              </a:path>
            </a:pathLst>
          </a:custGeom>
          <a:blipFill>
            <a:blip r:embed="rId3"/>
            <a:stretch>
              <a:fillRect l="0" t="0" r="0" b="0"/>
            </a:stretch>
          </a:blipFill>
        </p:spPr>
      </p:sp>
      <p:sp>
        <p:nvSpPr>
          <p:cNvPr name="Freeform 4" id="4"/>
          <p:cNvSpPr/>
          <p:nvPr/>
        </p:nvSpPr>
        <p:spPr>
          <a:xfrm flipH="false" flipV="false" rot="-793308">
            <a:off x="13419124" y="7072324"/>
            <a:ext cx="4568905" cy="3152544"/>
          </a:xfrm>
          <a:custGeom>
            <a:avLst/>
            <a:gdLst/>
            <a:ahLst/>
            <a:cxnLst/>
            <a:rect r="r" b="b" t="t" l="l"/>
            <a:pathLst>
              <a:path h="3152544" w="4568905">
                <a:moveTo>
                  <a:pt x="0" y="0"/>
                </a:moveTo>
                <a:lnTo>
                  <a:pt x="4568905" y="0"/>
                </a:lnTo>
                <a:lnTo>
                  <a:pt x="4568905" y="3152544"/>
                </a:lnTo>
                <a:lnTo>
                  <a:pt x="0" y="3152544"/>
                </a:lnTo>
                <a:lnTo>
                  <a:pt x="0" y="0"/>
                </a:lnTo>
                <a:close/>
              </a:path>
            </a:pathLst>
          </a:custGeom>
          <a:blipFill>
            <a:blip r:embed="rId4"/>
            <a:stretch>
              <a:fillRect l="0" t="0" r="0" b="0"/>
            </a:stretch>
          </a:blipFill>
        </p:spPr>
      </p:sp>
      <p:sp>
        <p:nvSpPr>
          <p:cNvPr name="Freeform 5" id="5"/>
          <p:cNvSpPr/>
          <p:nvPr/>
        </p:nvSpPr>
        <p:spPr>
          <a:xfrm flipH="false" flipV="false" rot="6451172">
            <a:off x="-6243283" y="2130471"/>
            <a:ext cx="10058948" cy="5645584"/>
          </a:xfrm>
          <a:custGeom>
            <a:avLst/>
            <a:gdLst/>
            <a:ahLst/>
            <a:cxnLst/>
            <a:rect r="r" b="b" t="t" l="l"/>
            <a:pathLst>
              <a:path h="5645584" w="10058948">
                <a:moveTo>
                  <a:pt x="0" y="0"/>
                </a:moveTo>
                <a:lnTo>
                  <a:pt x="10058948" y="0"/>
                </a:lnTo>
                <a:lnTo>
                  <a:pt x="10058948" y="5645585"/>
                </a:lnTo>
                <a:lnTo>
                  <a:pt x="0" y="5645585"/>
                </a:lnTo>
                <a:lnTo>
                  <a:pt x="0" y="0"/>
                </a:lnTo>
                <a:close/>
              </a:path>
            </a:pathLst>
          </a:custGeom>
          <a:blipFill>
            <a:blip r:embed="rId5"/>
            <a:stretch>
              <a:fillRect l="0" t="0" r="0" b="0"/>
            </a:stretch>
          </a:blipFill>
        </p:spPr>
      </p:sp>
      <p:sp>
        <p:nvSpPr>
          <p:cNvPr name="Freeform 6" id="6"/>
          <p:cNvSpPr/>
          <p:nvPr/>
        </p:nvSpPr>
        <p:spPr>
          <a:xfrm flipH="true" flipV="false" rot="-653410">
            <a:off x="233329" y="352911"/>
            <a:ext cx="4082806" cy="3638801"/>
          </a:xfrm>
          <a:custGeom>
            <a:avLst/>
            <a:gdLst/>
            <a:ahLst/>
            <a:cxnLst/>
            <a:rect r="r" b="b" t="t" l="l"/>
            <a:pathLst>
              <a:path h="3638801" w="4082806">
                <a:moveTo>
                  <a:pt x="4082805" y="0"/>
                </a:moveTo>
                <a:lnTo>
                  <a:pt x="0" y="0"/>
                </a:lnTo>
                <a:lnTo>
                  <a:pt x="0" y="3638800"/>
                </a:lnTo>
                <a:lnTo>
                  <a:pt x="4082805" y="3638800"/>
                </a:lnTo>
                <a:lnTo>
                  <a:pt x="4082805" y="0"/>
                </a:lnTo>
                <a:close/>
              </a:path>
            </a:pathLst>
          </a:custGeom>
          <a:blipFill>
            <a:blip r:embed="rId6"/>
            <a:stretch>
              <a:fillRect l="0" t="0" r="0" b="0"/>
            </a:stretch>
          </a:blipFill>
        </p:spPr>
      </p:sp>
      <p:sp>
        <p:nvSpPr>
          <p:cNvPr name="Freeform 7" id="7"/>
          <p:cNvSpPr/>
          <p:nvPr/>
        </p:nvSpPr>
        <p:spPr>
          <a:xfrm flipH="false" flipV="false" rot="-2700000">
            <a:off x="11349439" y="-4990209"/>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5"/>
            <a:stretch>
              <a:fillRect l="0" t="0" r="0" b="0"/>
            </a:stretch>
          </a:blipFill>
        </p:spPr>
      </p:sp>
      <p:sp>
        <p:nvSpPr>
          <p:cNvPr name="Freeform 8" id="8"/>
          <p:cNvSpPr/>
          <p:nvPr/>
        </p:nvSpPr>
        <p:spPr>
          <a:xfrm flipH="false" flipV="false" rot="5991909">
            <a:off x="13712377" y="-1564685"/>
            <a:ext cx="2110323" cy="5499214"/>
          </a:xfrm>
          <a:custGeom>
            <a:avLst/>
            <a:gdLst/>
            <a:ahLst/>
            <a:cxnLst/>
            <a:rect r="r" b="b" t="t" l="l"/>
            <a:pathLst>
              <a:path h="5499214" w="2110323">
                <a:moveTo>
                  <a:pt x="0" y="0"/>
                </a:moveTo>
                <a:lnTo>
                  <a:pt x="2110323" y="0"/>
                </a:lnTo>
                <a:lnTo>
                  <a:pt x="2110323" y="5499213"/>
                </a:lnTo>
                <a:lnTo>
                  <a:pt x="0" y="5499213"/>
                </a:lnTo>
                <a:lnTo>
                  <a:pt x="0" y="0"/>
                </a:lnTo>
                <a:close/>
              </a:path>
            </a:pathLst>
          </a:custGeom>
          <a:blipFill>
            <a:blip r:embed="rId7"/>
            <a:stretch>
              <a:fillRect l="0" t="0" r="0" b="0"/>
            </a:stretch>
          </a:blipFill>
        </p:spPr>
      </p:sp>
      <p:sp>
        <p:nvSpPr>
          <p:cNvPr name="TextBox 9" id="9"/>
          <p:cNvSpPr txBox="true"/>
          <p:nvPr/>
        </p:nvSpPr>
        <p:spPr>
          <a:xfrm rot="0">
            <a:off x="3744944" y="3506740"/>
            <a:ext cx="11395402" cy="3846830"/>
          </a:xfrm>
          <a:prstGeom prst="rect">
            <a:avLst/>
          </a:prstGeom>
        </p:spPr>
        <p:txBody>
          <a:bodyPr anchor="t" rtlCol="false" tIns="0" lIns="0" bIns="0" rIns="0">
            <a:spAutoFit/>
          </a:bodyPr>
          <a:lstStyle/>
          <a:p>
            <a:pPr algn="ctr">
              <a:lnSpc>
                <a:spcPts val="10119"/>
              </a:lnSpc>
            </a:pPr>
            <a:r>
              <a:rPr lang="en-US" sz="8799">
                <a:solidFill>
                  <a:srgbClr val="F3F1DB"/>
                </a:solidFill>
                <a:latin typeface="Genty"/>
                <a:ea typeface="Genty"/>
                <a:cs typeface="Genty"/>
                <a:sym typeface="Genty"/>
              </a:rPr>
              <a:t>Blogger's Freedom of Expression and the Libel Law </a:t>
            </a:r>
          </a:p>
        </p:txBody>
      </p:sp>
      <p:sp>
        <p:nvSpPr>
          <p:cNvPr name="Freeform 10" id="10"/>
          <p:cNvSpPr/>
          <p:nvPr/>
        </p:nvSpPr>
        <p:spPr>
          <a:xfrm flipH="false" flipV="false" rot="-1455355">
            <a:off x="-339504" y="6775411"/>
            <a:ext cx="3608927" cy="3090554"/>
          </a:xfrm>
          <a:custGeom>
            <a:avLst/>
            <a:gdLst/>
            <a:ahLst/>
            <a:cxnLst/>
            <a:rect r="r" b="b" t="t" l="l"/>
            <a:pathLst>
              <a:path h="3090554" w="3608927">
                <a:moveTo>
                  <a:pt x="0" y="0"/>
                </a:moveTo>
                <a:lnTo>
                  <a:pt x="3608927" y="0"/>
                </a:lnTo>
                <a:lnTo>
                  <a:pt x="3608927" y="3090554"/>
                </a:lnTo>
                <a:lnTo>
                  <a:pt x="0" y="309055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8874351">
            <a:off x="7736941" y="9672678"/>
            <a:ext cx="7289787" cy="4091393"/>
          </a:xfrm>
          <a:custGeom>
            <a:avLst/>
            <a:gdLst/>
            <a:ahLst/>
            <a:cxnLst/>
            <a:rect r="r" b="b" t="t" l="l"/>
            <a:pathLst>
              <a:path h="4091393" w="7289787">
                <a:moveTo>
                  <a:pt x="0" y="0"/>
                </a:moveTo>
                <a:lnTo>
                  <a:pt x="7289787" y="0"/>
                </a:lnTo>
                <a:lnTo>
                  <a:pt x="7289787" y="4091393"/>
                </a:lnTo>
                <a:lnTo>
                  <a:pt x="0" y="4091393"/>
                </a:lnTo>
                <a:lnTo>
                  <a:pt x="0" y="0"/>
                </a:lnTo>
                <a:close/>
              </a:path>
            </a:pathLst>
          </a:custGeom>
          <a:blipFill>
            <a:blip r:embed="rId3"/>
            <a:stretch>
              <a:fillRect l="0" t="0" r="0" b="0"/>
            </a:stretch>
          </a:blipFill>
        </p:spPr>
      </p:sp>
      <p:sp>
        <p:nvSpPr>
          <p:cNvPr name="Freeform 4" id="4"/>
          <p:cNvSpPr/>
          <p:nvPr/>
        </p:nvSpPr>
        <p:spPr>
          <a:xfrm flipH="false" flipV="false" rot="7659099">
            <a:off x="-7207639" y="708043"/>
            <a:ext cx="9230947" cy="5180869"/>
          </a:xfrm>
          <a:custGeom>
            <a:avLst/>
            <a:gdLst/>
            <a:ahLst/>
            <a:cxnLst/>
            <a:rect r="r" b="b" t="t" l="l"/>
            <a:pathLst>
              <a:path h="5180869" w="9230947">
                <a:moveTo>
                  <a:pt x="0" y="0"/>
                </a:moveTo>
                <a:lnTo>
                  <a:pt x="9230946" y="0"/>
                </a:lnTo>
                <a:lnTo>
                  <a:pt x="9230946" y="5180868"/>
                </a:lnTo>
                <a:lnTo>
                  <a:pt x="0" y="5180868"/>
                </a:lnTo>
                <a:lnTo>
                  <a:pt x="0" y="0"/>
                </a:lnTo>
                <a:close/>
              </a:path>
            </a:pathLst>
          </a:custGeom>
          <a:blipFill>
            <a:blip r:embed="rId4"/>
            <a:stretch>
              <a:fillRect l="0" t="0" r="0" b="0"/>
            </a:stretch>
          </a:blipFill>
        </p:spPr>
      </p:sp>
      <p:sp>
        <p:nvSpPr>
          <p:cNvPr name="Freeform 5" id="5"/>
          <p:cNvSpPr/>
          <p:nvPr/>
        </p:nvSpPr>
        <p:spPr>
          <a:xfrm flipH="false" flipV="false" rot="-2700000">
            <a:off x="13282000" y="-3614839"/>
            <a:ext cx="7654644" cy="4296169"/>
          </a:xfrm>
          <a:custGeom>
            <a:avLst/>
            <a:gdLst/>
            <a:ahLst/>
            <a:cxnLst/>
            <a:rect r="r" b="b" t="t" l="l"/>
            <a:pathLst>
              <a:path h="4296169" w="7654644">
                <a:moveTo>
                  <a:pt x="0" y="0"/>
                </a:moveTo>
                <a:lnTo>
                  <a:pt x="7654644" y="0"/>
                </a:lnTo>
                <a:lnTo>
                  <a:pt x="7654644" y="4296170"/>
                </a:lnTo>
                <a:lnTo>
                  <a:pt x="0" y="4296170"/>
                </a:lnTo>
                <a:lnTo>
                  <a:pt x="0" y="0"/>
                </a:lnTo>
                <a:close/>
              </a:path>
            </a:pathLst>
          </a:custGeom>
          <a:blipFill>
            <a:blip r:embed="rId4"/>
            <a:stretch>
              <a:fillRect l="0" t="0" r="0" b="0"/>
            </a:stretch>
          </a:blipFill>
        </p:spPr>
      </p:sp>
      <p:sp>
        <p:nvSpPr>
          <p:cNvPr name="TextBox 6" id="6"/>
          <p:cNvSpPr txBox="true"/>
          <p:nvPr/>
        </p:nvSpPr>
        <p:spPr>
          <a:xfrm rot="0">
            <a:off x="1814357" y="1228355"/>
            <a:ext cx="15294965" cy="2070122"/>
          </a:xfrm>
          <a:prstGeom prst="rect">
            <a:avLst/>
          </a:prstGeom>
        </p:spPr>
        <p:txBody>
          <a:bodyPr anchor="t" rtlCol="false" tIns="0" lIns="0" bIns="0" rIns="0">
            <a:spAutoFit/>
          </a:bodyPr>
          <a:lstStyle/>
          <a:p>
            <a:pPr algn="ctr">
              <a:lnSpc>
                <a:spcPts val="16103"/>
              </a:lnSpc>
            </a:pPr>
            <a:r>
              <a:rPr lang="en-US" sz="14003">
                <a:solidFill>
                  <a:srgbClr val="F3F1DB"/>
                </a:solidFill>
                <a:latin typeface="Genty"/>
                <a:ea typeface="Genty"/>
                <a:cs typeface="Genty"/>
                <a:sym typeface="Genty"/>
              </a:rPr>
              <a:t>References </a:t>
            </a:r>
          </a:p>
        </p:txBody>
      </p:sp>
      <p:sp>
        <p:nvSpPr>
          <p:cNvPr name="Freeform 7" id="7"/>
          <p:cNvSpPr/>
          <p:nvPr/>
        </p:nvSpPr>
        <p:spPr>
          <a:xfrm flipH="false" flipV="false" rot="246448">
            <a:off x="14768240" y="144434"/>
            <a:ext cx="2041596" cy="1768533"/>
          </a:xfrm>
          <a:custGeom>
            <a:avLst/>
            <a:gdLst/>
            <a:ahLst/>
            <a:cxnLst/>
            <a:rect r="r" b="b" t="t" l="l"/>
            <a:pathLst>
              <a:path h="1768533" w="2041596">
                <a:moveTo>
                  <a:pt x="0" y="0"/>
                </a:moveTo>
                <a:lnTo>
                  <a:pt x="2041596" y="0"/>
                </a:lnTo>
                <a:lnTo>
                  <a:pt x="2041596" y="1768532"/>
                </a:lnTo>
                <a:lnTo>
                  <a:pt x="0" y="176853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3499702">
            <a:off x="182852" y="4935089"/>
            <a:ext cx="3561414" cy="5406322"/>
          </a:xfrm>
          <a:custGeom>
            <a:avLst/>
            <a:gdLst/>
            <a:ahLst/>
            <a:cxnLst/>
            <a:rect r="r" b="b" t="t" l="l"/>
            <a:pathLst>
              <a:path h="5406322" w="3561414">
                <a:moveTo>
                  <a:pt x="0" y="0"/>
                </a:moveTo>
                <a:lnTo>
                  <a:pt x="3561414" y="0"/>
                </a:lnTo>
                <a:lnTo>
                  <a:pt x="3561414" y="5406321"/>
                </a:lnTo>
                <a:lnTo>
                  <a:pt x="0" y="5406321"/>
                </a:lnTo>
                <a:lnTo>
                  <a:pt x="0" y="0"/>
                </a:lnTo>
                <a:close/>
              </a:path>
            </a:pathLst>
          </a:custGeom>
          <a:blipFill>
            <a:blip r:embed="rId7"/>
            <a:stretch>
              <a:fillRect l="0" t="0" r="0" b="0"/>
            </a:stretch>
          </a:blipFill>
        </p:spPr>
      </p:sp>
      <p:sp>
        <p:nvSpPr>
          <p:cNvPr name="TextBox 9" id="9"/>
          <p:cNvSpPr txBox="true"/>
          <p:nvPr/>
        </p:nvSpPr>
        <p:spPr>
          <a:xfrm rot="0">
            <a:off x="3049235" y="3288952"/>
            <a:ext cx="12189530" cy="4669385"/>
          </a:xfrm>
          <a:prstGeom prst="rect">
            <a:avLst/>
          </a:prstGeom>
        </p:spPr>
        <p:txBody>
          <a:bodyPr anchor="t" rtlCol="false" tIns="0" lIns="0" bIns="0" rIns="0">
            <a:spAutoFit/>
          </a:bodyPr>
          <a:lstStyle/>
          <a:p>
            <a:pPr algn="ctr">
              <a:lnSpc>
                <a:spcPts val="4672"/>
              </a:lnSpc>
            </a:pPr>
            <a:r>
              <a:rPr lang="en-US" sz="3768" b="true">
                <a:solidFill>
                  <a:srgbClr val="F3F1DB"/>
                </a:solidFill>
                <a:latin typeface="Monterchi Sans Bold"/>
                <a:ea typeface="Monterchi Sans Bold"/>
                <a:cs typeface="Monterchi Sans Bold"/>
                <a:sym typeface="Monterchi Sans Bold"/>
              </a:rPr>
              <a:t>https://www.article19.org/wp-content/uploads/2018/02/Right-to-Blog-EN-WEB.pdf https://www.eff.org/issues/bloggers/legal https://www.linkedin.com/pulse/20140918163944-80607522-what-is-a-blog-bloggers-an d-blogging https://profiletree.com/what-is-blogger/ https://www.article19.org/what-is-freedom-of-expression/ https://legacy.senate.gov.ph/lisdata/69656205!.pdf http://www.mabgslaw.com.ph/Site/article/some-defenses-in-libel-suits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9512668">
            <a:off x="10502525" y="9025104"/>
            <a:ext cx="7289787" cy="4091393"/>
          </a:xfrm>
          <a:custGeom>
            <a:avLst/>
            <a:gdLst/>
            <a:ahLst/>
            <a:cxnLst/>
            <a:rect r="r" b="b" t="t" l="l"/>
            <a:pathLst>
              <a:path h="4091393" w="7289787">
                <a:moveTo>
                  <a:pt x="0" y="0"/>
                </a:moveTo>
                <a:lnTo>
                  <a:pt x="7289787" y="0"/>
                </a:lnTo>
                <a:lnTo>
                  <a:pt x="7289787" y="4091393"/>
                </a:lnTo>
                <a:lnTo>
                  <a:pt x="0" y="4091393"/>
                </a:lnTo>
                <a:lnTo>
                  <a:pt x="0" y="0"/>
                </a:lnTo>
                <a:close/>
              </a:path>
            </a:pathLst>
          </a:custGeom>
          <a:blipFill>
            <a:blip r:embed="rId3"/>
            <a:stretch>
              <a:fillRect l="0" t="0" r="0" b="0"/>
            </a:stretch>
          </a:blipFill>
        </p:spPr>
      </p:sp>
      <p:sp>
        <p:nvSpPr>
          <p:cNvPr name="Freeform 4" id="4"/>
          <p:cNvSpPr/>
          <p:nvPr/>
        </p:nvSpPr>
        <p:spPr>
          <a:xfrm flipH="false" flipV="false" rot="7659099">
            <a:off x="-6049352" y="890034"/>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4"/>
            <a:stretch>
              <a:fillRect l="0" t="0" r="0" b="0"/>
            </a:stretch>
          </a:blipFill>
        </p:spPr>
      </p:sp>
      <p:sp>
        <p:nvSpPr>
          <p:cNvPr name="Freeform 5" id="5"/>
          <p:cNvSpPr/>
          <p:nvPr/>
        </p:nvSpPr>
        <p:spPr>
          <a:xfrm flipH="false" flipV="false" rot="-1918420">
            <a:off x="10741304" y="-5525829"/>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4"/>
            <a:stretch>
              <a:fillRect l="0" t="0" r="0" b="0"/>
            </a:stretch>
          </a:blipFill>
        </p:spPr>
      </p:sp>
      <p:sp>
        <p:nvSpPr>
          <p:cNvPr name="Freeform 6" id="6"/>
          <p:cNvSpPr/>
          <p:nvPr/>
        </p:nvSpPr>
        <p:spPr>
          <a:xfrm flipH="false" flipV="false" rot="-890095">
            <a:off x="14059096" y="103967"/>
            <a:ext cx="5138273" cy="4579486"/>
          </a:xfrm>
          <a:custGeom>
            <a:avLst/>
            <a:gdLst/>
            <a:ahLst/>
            <a:cxnLst/>
            <a:rect r="r" b="b" t="t" l="l"/>
            <a:pathLst>
              <a:path h="4579486" w="5138273">
                <a:moveTo>
                  <a:pt x="0" y="0"/>
                </a:moveTo>
                <a:lnTo>
                  <a:pt x="5138273" y="0"/>
                </a:lnTo>
                <a:lnTo>
                  <a:pt x="5138273" y="4579486"/>
                </a:lnTo>
                <a:lnTo>
                  <a:pt x="0" y="4579486"/>
                </a:lnTo>
                <a:lnTo>
                  <a:pt x="0" y="0"/>
                </a:lnTo>
                <a:close/>
              </a:path>
            </a:pathLst>
          </a:custGeom>
          <a:blipFill>
            <a:blip r:embed="rId5"/>
            <a:stretch>
              <a:fillRect l="0" t="0" r="0" b="0"/>
            </a:stretch>
          </a:blipFill>
        </p:spPr>
      </p:sp>
      <p:sp>
        <p:nvSpPr>
          <p:cNvPr name="Freeform 7" id="7"/>
          <p:cNvSpPr/>
          <p:nvPr/>
        </p:nvSpPr>
        <p:spPr>
          <a:xfrm flipH="false" flipV="false" rot="0">
            <a:off x="4830754" y="2926734"/>
            <a:ext cx="1514747" cy="1487482"/>
          </a:xfrm>
          <a:custGeom>
            <a:avLst/>
            <a:gdLst/>
            <a:ahLst/>
            <a:cxnLst/>
            <a:rect r="r" b="b" t="t" l="l"/>
            <a:pathLst>
              <a:path h="1487482" w="1514747">
                <a:moveTo>
                  <a:pt x="0" y="0"/>
                </a:moveTo>
                <a:lnTo>
                  <a:pt x="1514747" y="0"/>
                </a:lnTo>
                <a:lnTo>
                  <a:pt x="1514747" y="1487482"/>
                </a:lnTo>
                <a:lnTo>
                  <a:pt x="0" y="1487482"/>
                </a:lnTo>
                <a:lnTo>
                  <a:pt x="0" y="0"/>
                </a:lnTo>
                <a:close/>
              </a:path>
            </a:pathLst>
          </a:custGeom>
          <a:blipFill>
            <a:blip r:embed="rId6"/>
            <a:stretch>
              <a:fillRect l="0" t="0" r="0" b="0"/>
            </a:stretch>
          </a:blipFill>
        </p:spPr>
      </p:sp>
      <p:sp>
        <p:nvSpPr>
          <p:cNvPr name="Freeform 8" id="8"/>
          <p:cNvSpPr/>
          <p:nvPr/>
        </p:nvSpPr>
        <p:spPr>
          <a:xfrm flipH="false" flipV="false" rot="0">
            <a:off x="11660375" y="2959411"/>
            <a:ext cx="1769407" cy="1487482"/>
          </a:xfrm>
          <a:custGeom>
            <a:avLst/>
            <a:gdLst/>
            <a:ahLst/>
            <a:cxnLst/>
            <a:rect r="r" b="b" t="t" l="l"/>
            <a:pathLst>
              <a:path h="1487482" w="1769407">
                <a:moveTo>
                  <a:pt x="0" y="0"/>
                </a:moveTo>
                <a:lnTo>
                  <a:pt x="1769407" y="0"/>
                </a:lnTo>
                <a:lnTo>
                  <a:pt x="1769407" y="1487482"/>
                </a:lnTo>
                <a:lnTo>
                  <a:pt x="0" y="1487482"/>
                </a:lnTo>
                <a:lnTo>
                  <a:pt x="0" y="0"/>
                </a:lnTo>
                <a:close/>
              </a:path>
            </a:pathLst>
          </a:custGeom>
          <a:blipFill>
            <a:blip r:embed="rId7"/>
            <a:stretch>
              <a:fillRect l="0" t="0" r="0" b="0"/>
            </a:stretch>
          </a:blipFill>
        </p:spPr>
      </p:sp>
      <p:sp>
        <p:nvSpPr>
          <p:cNvPr name="Freeform 9" id="9"/>
          <p:cNvSpPr/>
          <p:nvPr/>
        </p:nvSpPr>
        <p:spPr>
          <a:xfrm flipH="false" flipV="false" rot="0">
            <a:off x="9964562" y="2926734"/>
            <a:ext cx="1636994" cy="1487482"/>
          </a:xfrm>
          <a:custGeom>
            <a:avLst/>
            <a:gdLst/>
            <a:ahLst/>
            <a:cxnLst/>
            <a:rect r="r" b="b" t="t" l="l"/>
            <a:pathLst>
              <a:path h="1487482" w="1636994">
                <a:moveTo>
                  <a:pt x="0" y="0"/>
                </a:moveTo>
                <a:lnTo>
                  <a:pt x="1636994" y="0"/>
                </a:lnTo>
                <a:lnTo>
                  <a:pt x="1636994" y="1487482"/>
                </a:lnTo>
                <a:lnTo>
                  <a:pt x="0" y="1487482"/>
                </a:lnTo>
                <a:lnTo>
                  <a:pt x="0" y="0"/>
                </a:lnTo>
                <a:close/>
              </a:path>
            </a:pathLst>
          </a:custGeom>
          <a:blipFill>
            <a:blip r:embed="rId8"/>
            <a:stretch>
              <a:fillRect l="0" t="0" r="0" b="0"/>
            </a:stretch>
          </a:blipFill>
        </p:spPr>
      </p:sp>
      <p:sp>
        <p:nvSpPr>
          <p:cNvPr name="Freeform 10" id="10"/>
          <p:cNvSpPr/>
          <p:nvPr/>
        </p:nvSpPr>
        <p:spPr>
          <a:xfrm flipH="false" flipV="false" rot="0">
            <a:off x="7971641" y="4874045"/>
            <a:ext cx="2289791" cy="2208885"/>
          </a:xfrm>
          <a:custGeom>
            <a:avLst/>
            <a:gdLst/>
            <a:ahLst/>
            <a:cxnLst/>
            <a:rect r="r" b="b" t="t" l="l"/>
            <a:pathLst>
              <a:path h="2208885" w="2289791">
                <a:moveTo>
                  <a:pt x="0" y="0"/>
                </a:moveTo>
                <a:lnTo>
                  <a:pt x="2289790" y="0"/>
                </a:lnTo>
                <a:lnTo>
                  <a:pt x="2289790" y="2208885"/>
                </a:lnTo>
                <a:lnTo>
                  <a:pt x="0" y="2208885"/>
                </a:lnTo>
                <a:lnTo>
                  <a:pt x="0" y="0"/>
                </a:lnTo>
                <a:close/>
              </a:path>
            </a:pathLst>
          </a:custGeom>
          <a:blipFill>
            <a:blip r:embed="rId9"/>
            <a:stretch>
              <a:fillRect l="0" t="0" r="0" b="0"/>
            </a:stretch>
          </a:blipFill>
        </p:spPr>
      </p:sp>
      <p:sp>
        <p:nvSpPr>
          <p:cNvPr name="Freeform 11" id="11"/>
          <p:cNvSpPr/>
          <p:nvPr/>
        </p:nvSpPr>
        <p:spPr>
          <a:xfrm flipH="false" flipV="false" rot="0">
            <a:off x="10303913" y="4874045"/>
            <a:ext cx="2556580" cy="2208885"/>
          </a:xfrm>
          <a:custGeom>
            <a:avLst/>
            <a:gdLst/>
            <a:ahLst/>
            <a:cxnLst/>
            <a:rect r="r" b="b" t="t" l="l"/>
            <a:pathLst>
              <a:path h="2208885" w="2556580">
                <a:moveTo>
                  <a:pt x="0" y="0"/>
                </a:moveTo>
                <a:lnTo>
                  <a:pt x="2556579" y="0"/>
                </a:lnTo>
                <a:lnTo>
                  <a:pt x="2556579" y="2208885"/>
                </a:lnTo>
                <a:lnTo>
                  <a:pt x="0" y="2208885"/>
                </a:lnTo>
                <a:lnTo>
                  <a:pt x="0" y="0"/>
                </a:lnTo>
                <a:close/>
              </a:path>
            </a:pathLst>
          </a:custGeom>
          <a:blipFill>
            <a:blip r:embed="rId10"/>
            <a:stretch>
              <a:fillRect l="0" t="0" r="0" b="0"/>
            </a:stretch>
          </a:blipFill>
        </p:spPr>
      </p:sp>
      <p:sp>
        <p:nvSpPr>
          <p:cNvPr name="Freeform 12" id="12"/>
          <p:cNvSpPr/>
          <p:nvPr/>
        </p:nvSpPr>
        <p:spPr>
          <a:xfrm flipH="false" flipV="false" rot="0">
            <a:off x="5400044" y="4874045"/>
            <a:ext cx="2574458" cy="2208885"/>
          </a:xfrm>
          <a:custGeom>
            <a:avLst/>
            <a:gdLst/>
            <a:ahLst/>
            <a:cxnLst/>
            <a:rect r="r" b="b" t="t" l="l"/>
            <a:pathLst>
              <a:path h="2208885" w="2574458">
                <a:moveTo>
                  <a:pt x="0" y="0"/>
                </a:moveTo>
                <a:lnTo>
                  <a:pt x="2574458" y="0"/>
                </a:lnTo>
                <a:lnTo>
                  <a:pt x="2574458" y="2208885"/>
                </a:lnTo>
                <a:lnTo>
                  <a:pt x="0" y="2208885"/>
                </a:lnTo>
                <a:lnTo>
                  <a:pt x="0" y="0"/>
                </a:lnTo>
                <a:close/>
              </a:path>
            </a:pathLst>
          </a:custGeom>
          <a:blipFill>
            <a:blip r:embed="rId11"/>
            <a:stretch>
              <a:fillRect l="0" t="0" r="0" b="0"/>
            </a:stretch>
          </a:blipFill>
        </p:spPr>
      </p:sp>
      <p:sp>
        <p:nvSpPr>
          <p:cNvPr name="Freeform 13" id="13"/>
          <p:cNvSpPr/>
          <p:nvPr/>
        </p:nvSpPr>
        <p:spPr>
          <a:xfrm flipH="false" flipV="false" rot="0">
            <a:off x="8204758" y="2926734"/>
            <a:ext cx="1733662" cy="1487482"/>
          </a:xfrm>
          <a:custGeom>
            <a:avLst/>
            <a:gdLst/>
            <a:ahLst/>
            <a:cxnLst/>
            <a:rect r="r" b="b" t="t" l="l"/>
            <a:pathLst>
              <a:path h="1487482" w="1733662">
                <a:moveTo>
                  <a:pt x="0" y="0"/>
                </a:moveTo>
                <a:lnTo>
                  <a:pt x="1733662" y="0"/>
                </a:lnTo>
                <a:lnTo>
                  <a:pt x="1733662" y="1487482"/>
                </a:lnTo>
                <a:lnTo>
                  <a:pt x="0" y="1487482"/>
                </a:lnTo>
                <a:lnTo>
                  <a:pt x="0" y="0"/>
                </a:lnTo>
                <a:close/>
              </a:path>
            </a:pathLst>
          </a:custGeom>
          <a:blipFill>
            <a:blip r:embed="rId12"/>
            <a:stretch>
              <a:fillRect l="0" t="0" r="0" b="0"/>
            </a:stretch>
          </a:blipFill>
        </p:spPr>
      </p:sp>
      <p:sp>
        <p:nvSpPr>
          <p:cNvPr name="Freeform 14" id="14"/>
          <p:cNvSpPr/>
          <p:nvPr/>
        </p:nvSpPr>
        <p:spPr>
          <a:xfrm flipH="false" flipV="false" rot="0">
            <a:off x="6345501" y="2926734"/>
            <a:ext cx="1836397" cy="1487482"/>
          </a:xfrm>
          <a:custGeom>
            <a:avLst/>
            <a:gdLst/>
            <a:ahLst/>
            <a:cxnLst/>
            <a:rect r="r" b="b" t="t" l="l"/>
            <a:pathLst>
              <a:path h="1487482" w="1836397">
                <a:moveTo>
                  <a:pt x="0" y="0"/>
                </a:moveTo>
                <a:lnTo>
                  <a:pt x="1836397" y="0"/>
                </a:lnTo>
                <a:lnTo>
                  <a:pt x="1836397" y="1487482"/>
                </a:lnTo>
                <a:lnTo>
                  <a:pt x="0" y="1487482"/>
                </a:lnTo>
                <a:lnTo>
                  <a:pt x="0" y="0"/>
                </a:lnTo>
                <a:close/>
              </a:path>
            </a:pathLst>
          </a:custGeom>
          <a:blipFill>
            <a:blip r:embed="rId13"/>
            <a:stretch>
              <a:fillRect l="0" t="0" r="0" b="0"/>
            </a:stretch>
          </a:blipFill>
        </p:spPr>
      </p:sp>
      <p:sp>
        <p:nvSpPr>
          <p:cNvPr name="Freeform 15" id="15"/>
          <p:cNvSpPr/>
          <p:nvPr/>
        </p:nvSpPr>
        <p:spPr>
          <a:xfrm flipH="false" flipV="false" rot="-733546">
            <a:off x="-354681" y="6228883"/>
            <a:ext cx="5391697" cy="4693552"/>
          </a:xfrm>
          <a:custGeom>
            <a:avLst/>
            <a:gdLst/>
            <a:ahLst/>
            <a:cxnLst/>
            <a:rect r="r" b="b" t="t" l="l"/>
            <a:pathLst>
              <a:path h="4693552" w="5391697">
                <a:moveTo>
                  <a:pt x="0" y="0"/>
                </a:moveTo>
                <a:lnTo>
                  <a:pt x="5391697" y="0"/>
                </a:lnTo>
                <a:lnTo>
                  <a:pt x="5391697" y="4693552"/>
                </a:lnTo>
                <a:lnTo>
                  <a:pt x="0" y="4693552"/>
                </a:lnTo>
                <a:lnTo>
                  <a:pt x="0" y="0"/>
                </a:lnTo>
                <a:close/>
              </a:path>
            </a:pathLst>
          </a:custGeom>
          <a:blipFill>
            <a:blip r:embed="rId14"/>
            <a:stretch>
              <a:fillRect l="0" t="0" r="0" b="0"/>
            </a:stretch>
          </a:blipFill>
        </p:spPr>
      </p:sp>
      <p:sp>
        <p:nvSpPr>
          <p:cNvPr name="Freeform 16" id="16"/>
          <p:cNvSpPr/>
          <p:nvPr/>
        </p:nvSpPr>
        <p:spPr>
          <a:xfrm flipH="false" flipV="false" rot="-6041225">
            <a:off x="837739" y="1662517"/>
            <a:ext cx="1809316" cy="1567320"/>
          </a:xfrm>
          <a:custGeom>
            <a:avLst/>
            <a:gdLst/>
            <a:ahLst/>
            <a:cxnLst/>
            <a:rect r="r" b="b" t="t" l="l"/>
            <a:pathLst>
              <a:path h="1567320" w="1809316">
                <a:moveTo>
                  <a:pt x="0" y="0"/>
                </a:moveTo>
                <a:lnTo>
                  <a:pt x="1809316" y="0"/>
                </a:lnTo>
                <a:lnTo>
                  <a:pt x="1809316" y="1567319"/>
                </a:lnTo>
                <a:lnTo>
                  <a:pt x="0" y="1567319"/>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17" id="17"/>
          <p:cNvSpPr txBox="true"/>
          <p:nvPr/>
        </p:nvSpPr>
        <p:spPr>
          <a:xfrm rot="0">
            <a:off x="6521089" y="8849995"/>
            <a:ext cx="5218358" cy="408305"/>
          </a:xfrm>
          <a:prstGeom prst="rect">
            <a:avLst/>
          </a:prstGeom>
        </p:spPr>
        <p:txBody>
          <a:bodyPr anchor="t" rtlCol="false" tIns="0" lIns="0" bIns="0" rIns="0">
            <a:spAutoFit/>
          </a:bodyPr>
          <a:lstStyle/>
          <a:p>
            <a:pPr algn="ctr">
              <a:lnSpc>
                <a:spcPts val="3219"/>
              </a:lnSpc>
            </a:pPr>
            <a:r>
              <a:rPr lang="en-US" sz="2799" b="true">
                <a:solidFill>
                  <a:srgbClr val="3D2214"/>
                </a:solidFill>
                <a:latin typeface="Monterchi Sans Bold"/>
                <a:ea typeface="Monterchi Sans Bold"/>
                <a:cs typeface="Monterchi Sans Bold"/>
                <a:sym typeface="Monterchi Sans Bold"/>
              </a:rPr>
              <a:t>www.reallygreatsite.com</a:t>
            </a:r>
          </a:p>
        </p:txBody>
      </p:sp>
      <p:sp>
        <p:nvSpPr>
          <p:cNvPr name="Freeform 18" id="18"/>
          <p:cNvSpPr/>
          <p:nvPr/>
        </p:nvSpPr>
        <p:spPr>
          <a:xfrm flipH="false" flipV="false" rot="-9745335">
            <a:off x="15789977" y="8402256"/>
            <a:ext cx="1876766" cy="1625749"/>
          </a:xfrm>
          <a:custGeom>
            <a:avLst/>
            <a:gdLst/>
            <a:ahLst/>
            <a:cxnLst/>
            <a:rect r="r" b="b" t="t" l="l"/>
            <a:pathLst>
              <a:path h="1625749" w="1876766">
                <a:moveTo>
                  <a:pt x="0" y="0"/>
                </a:moveTo>
                <a:lnTo>
                  <a:pt x="1876766" y="0"/>
                </a:lnTo>
                <a:lnTo>
                  <a:pt x="1876766" y="1625749"/>
                </a:lnTo>
                <a:lnTo>
                  <a:pt x="0" y="1625749"/>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5980246">
            <a:off x="14773064" y="7232450"/>
            <a:ext cx="7289787" cy="4091393"/>
          </a:xfrm>
          <a:custGeom>
            <a:avLst/>
            <a:gdLst/>
            <a:ahLst/>
            <a:cxnLst/>
            <a:rect r="r" b="b" t="t" l="l"/>
            <a:pathLst>
              <a:path h="4091393" w="7289787">
                <a:moveTo>
                  <a:pt x="0" y="0"/>
                </a:moveTo>
                <a:lnTo>
                  <a:pt x="7289786" y="0"/>
                </a:lnTo>
                <a:lnTo>
                  <a:pt x="7289786" y="4091393"/>
                </a:lnTo>
                <a:lnTo>
                  <a:pt x="0" y="4091393"/>
                </a:lnTo>
                <a:lnTo>
                  <a:pt x="0" y="0"/>
                </a:lnTo>
                <a:close/>
              </a:path>
            </a:pathLst>
          </a:custGeom>
          <a:blipFill>
            <a:blip r:embed="rId3"/>
            <a:stretch>
              <a:fillRect l="0" t="0" r="0" b="0"/>
            </a:stretch>
          </a:blipFill>
        </p:spPr>
      </p:sp>
      <p:sp>
        <p:nvSpPr>
          <p:cNvPr name="Freeform 4" id="4"/>
          <p:cNvSpPr/>
          <p:nvPr/>
        </p:nvSpPr>
        <p:spPr>
          <a:xfrm flipH="false" flipV="false" rot="1259527">
            <a:off x="14889539" y="6865550"/>
            <a:ext cx="4291467" cy="2961112"/>
          </a:xfrm>
          <a:custGeom>
            <a:avLst/>
            <a:gdLst/>
            <a:ahLst/>
            <a:cxnLst/>
            <a:rect r="r" b="b" t="t" l="l"/>
            <a:pathLst>
              <a:path h="2961112" w="4291467">
                <a:moveTo>
                  <a:pt x="0" y="0"/>
                </a:moveTo>
                <a:lnTo>
                  <a:pt x="4291467" y="0"/>
                </a:lnTo>
                <a:lnTo>
                  <a:pt x="4291467" y="2961113"/>
                </a:lnTo>
                <a:lnTo>
                  <a:pt x="0" y="2961113"/>
                </a:lnTo>
                <a:lnTo>
                  <a:pt x="0" y="0"/>
                </a:lnTo>
                <a:close/>
              </a:path>
            </a:pathLst>
          </a:custGeom>
          <a:blipFill>
            <a:blip r:embed="rId4"/>
            <a:stretch>
              <a:fillRect l="0" t="0" r="0" b="0"/>
            </a:stretch>
          </a:blipFill>
        </p:spPr>
      </p:sp>
      <p:sp>
        <p:nvSpPr>
          <p:cNvPr name="Freeform 5" id="5"/>
          <p:cNvSpPr/>
          <p:nvPr/>
        </p:nvSpPr>
        <p:spPr>
          <a:xfrm flipH="false" flipV="false" rot="7659099">
            <a:off x="-6049352" y="890034"/>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5"/>
            <a:stretch>
              <a:fillRect l="0" t="0" r="0" b="0"/>
            </a:stretch>
          </a:blipFill>
        </p:spPr>
      </p:sp>
      <p:sp>
        <p:nvSpPr>
          <p:cNvPr name="Freeform 6" id="6"/>
          <p:cNvSpPr/>
          <p:nvPr/>
        </p:nvSpPr>
        <p:spPr>
          <a:xfrm flipH="true" flipV="false" rot="0">
            <a:off x="255500" y="307188"/>
            <a:ext cx="4157675" cy="3705528"/>
          </a:xfrm>
          <a:custGeom>
            <a:avLst/>
            <a:gdLst/>
            <a:ahLst/>
            <a:cxnLst/>
            <a:rect r="r" b="b" t="t" l="l"/>
            <a:pathLst>
              <a:path h="3705528" w="4157675">
                <a:moveTo>
                  <a:pt x="4157674" y="0"/>
                </a:moveTo>
                <a:lnTo>
                  <a:pt x="0" y="0"/>
                </a:lnTo>
                <a:lnTo>
                  <a:pt x="0" y="3705528"/>
                </a:lnTo>
                <a:lnTo>
                  <a:pt x="4157674" y="3705528"/>
                </a:lnTo>
                <a:lnTo>
                  <a:pt x="4157674" y="0"/>
                </a:lnTo>
                <a:close/>
              </a:path>
            </a:pathLst>
          </a:custGeom>
          <a:blipFill>
            <a:blip r:embed="rId6"/>
            <a:stretch>
              <a:fillRect l="0" t="0" r="0" b="0"/>
            </a:stretch>
          </a:blipFill>
        </p:spPr>
      </p:sp>
      <p:sp>
        <p:nvSpPr>
          <p:cNvPr name="Freeform 7" id="7"/>
          <p:cNvSpPr/>
          <p:nvPr/>
        </p:nvSpPr>
        <p:spPr>
          <a:xfrm flipH="false" flipV="false" rot="-2700000">
            <a:off x="10966275" y="-5310941"/>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5"/>
            <a:stretch>
              <a:fillRect l="0" t="0" r="0" b="0"/>
            </a:stretch>
          </a:blipFill>
        </p:spPr>
      </p:sp>
      <p:sp>
        <p:nvSpPr>
          <p:cNvPr name="Freeform 8" id="8"/>
          <p:cNvSpPr/>
          <p:nvPr/>
        </p:nvSpPr>
        <p:spPr>
          <a:xfrm flipH="false" flipV="false" rot="-173848">
            <a:off x="7856581" y="647306"/>
            <a:ext cx="1099686" cy="1080442"/>
          </a:xfrm>
          <a:custGeom>
            <a:avLst/>
            <a:gdLst/>
            <a:ahLst/>
            <a:cxnLst/>
            <a:rect r="r" b="b" t="t" l="l"/>
            <a:pathLst>
              <a:path h="1080442" w="1099686">
                <a:moveTo>
                  <a:pt x="0" y="0"/>
                </a:moveTo>
                <a:lnTo>
                  <a:pt x="1099686" y="0"/>
                </a:lnTo>
                <a:lnTo>
                  <a:pt x="1099686" y="1080441"/>
                </a:lnTo>
                <a:lnTo>
                  <a:pt x="0" y="1080441"/>
                </a:lnTo>
                <a:lnTo>
                  <a:pt x="0" y="0"/>
                </a:lnTo>
                <a:close/>
              </a:path>
            </a:pathLst>
          </a:custGeom>
          <a:blipFill>
            <a:blip r:embed="rId7"/>
            <a:stretch>
              <a:fillRect l="0" t="0" r="0" b="0"/>
            </a:stretch>
          </a:blipFill>
        </p:spPr>
      </p:sp>
      <p:sp>
        <p:nvSpPr>
          <p:cNvPr name="Freeform 9" id="9"/>
          <p:cNvSpPr/>
          <p:nvPr/>
        </p:nvSpPr>
        <p:spPr>
          <a:xfrm flipH="false" flipV="false" rot="1071854">
            <a:off x="10640535" y="1012569"/>
            <a:ext cx="1243949" cy="1200410"/>
          </a:xfrm>
          <a:custGeom>
            <a:avLst/>
            <a:gdLst/>
            <a:ahLst/>
            <a:cxnLst/>
            <a:rect r="r" b="b" t="t" l="l"/>
            <a:pathLst>
              <a:path h="1200410" w="1243949">
                <a:moveTo>
                  <a:pt x="0" y="0"/>
                </a:moveTo>
                <a:lnTo>
                  <a:pt x="1243948" y="0"/>
                </a:lnTo>
                <a:lnTo>
                  <a:pt x="1243948" y="1200411"/>
                </a:lnTo>
                <a:lnTo>
                  <a:pt x="0" y="1200411"/>
                </a:lnTo>
                <a:lnTo>
                  <a:pt x="0" y="0"/>
                </a:lnTo>
                <a:close/>
              </a:path>
            </a:pathLst>
          </a:custGeom>
          <a:blipFill>
            <a:blip r:embed="rId8"/>
            <a:stretch>
              <a:fillRect l="0" t="0" r="0" b="0"/>
            </a:stretch>
          </a:blipFill>
        </p:spPr>
      </p:sp>
      <p:sp>
        <p:nvSpPr>
          <p:cNvPr name="Freeform 10" id="10"/>
          <p:cNvSpPr/>
          <p:nvPr/>
        </p:nvSpPr>
        <p:spPr>
          <a:xfrm flipH="false" flipV="false" rot="-740720">
            <a:off x="6523133" y="727216"/>
            <a:ext cx="1110156" cy="1008855"/>
          </a:xfrm>
          <a:custGeom>
            <a:avLst/>
            <a:gdLst/>
            <a:ahLst/>
            <a:cxnLst/>
            <a:rect r="r" b="b" t="t" l="l"/>
            <a:pathLst>
              <a:path h="1008855" w="1110156">
                <a:moveTo>
                  <a:pt x="0" y="0"/>
                </a:moveTo>
                <a:lnTo>
                  <a:pt x="1110157" y="0"/>
                </a:lnTo>
                <a:lnTo>
                  <a:pt x="1110157" y="1008855"/>
                </a:lnTo>
                <a:lnTo>
                  <a:pt x="0" y="1008855"/>
                </a:lnTo>
                <a:lnTo>
                  <a:pt x="0" y="0"/>
                </a:lnTo>
                <a:close/>
              </a:path>
            </a:pathLst>
          </a:custGeom>
          <a:blipFill>
            <a:blip r:embed="rId9"/>
            <a:stretch>
              <a:fillRect l="0" t="0" r="0" b="0"/>
            </a:stretch>
          </a:blipFill>
        </p:spPr>
      </p:sp>
      <p:sp>
        <p:nvSpPr>
          <p:cNvPr name="Freeform 11" id="11"/>
          <p:cNvSpPr/>
          <p:nvPr/>
        </p:nvSpPr>
        <p:spPr>
          <a:xfrm flipH="false" flipV="false" rot="-1172590">
            <a:off x="5494133" y="1108822"/>
            <a:ext cx="668014" cy="1097353"/>
          </a:xfrm>
          <a:custGeom>
            <a:avLst/>
            <a:gdLst/>
            <a:ahLst/>
            <a:cxnLst/>
            <a:rect r="r" b="b" t="t" l="l"/>
            <a:pathLst>
              <a:path h="1097353" w="668014">
                <a:moveTo>
                  <a:pt x="0" y="0"/>
                </a:moveTo>
                <a:lnTo>
                  <a:pt x="668014" y="0"/>
                </a:lnTo>
                <a:lnTo>
                  <a:pt x="668014" y="1097353"/>
                </a:lnTo>
                <a:lnTo>
                  <a:pt x="0" y="1097353"/>
                </a:lnTo>
                <a:lnTo>
                  <a:pt x="0" y="0"/>
                </a:lnTo>
                <a:close/>
              </a:path>
            </a:pathLst>
          </a:custGeom>
          <a:blipFill>
            <a:blip r:embed="rId10"/>
            <a:stretch>
              <a:fillRect l="0" t="0" r="0" b="0"/>
            </a:stretch>
          </a:blipFill>
        </p:spPr>
      </p:sp>
      <p:sp>
        <p:nvSpPr>
          <p:cNvPr name="Freeform 12" id="12"/>
          <p:cNvSpPr/>
          <p:nvPr/>
        </p:nvSpPr>
        <p:spPr>
          <a:xfrm flipH="false" flipV="false" rot="746551">
            <a:off x="9248038" y="742850"/>
            <a:ext cx="1258705" cy="1102940"/>
          </a:xfrm>
          <a:custGeom>
            <a:avLst/>
            <a:gdLst/>
            <a:ahLst/>
            <a:cxnLst/>
            <a:rect r="r" b="b" t="t" l="l"/>
            <a:pathLst>
              <a:path h="1102940" w="1258705">
                <a:moveTo>
                  <a:pt x="0" y="0"/>
                </a:moveTo>
                <a:lnTo>
                  <a:pt x="1258705" y="0"/>
                </a:lnTo>
                <a:lnTo>
                  <a:pt x="1258705" y="1102940"/>
                </a:lnTo>
                <a:lnTo>
                  <a:pt x="0" y="1102940"/>
                </a:lnTo>
                <a:lnTo>
                  <a:pt x="0" y="0"/>
                </a:lnTo>
                <a:close/>
              </a:path>
            </a:pathLst>
          </a:custGeom>
          <a:blipFill>
            <a:blip r:embed="rId11"/>
            <a:stretch>
              <a:fillRect l="0" t="0" r="0" b="0"/>
            </a:stretch>
          </a:blipFill>
        </p:spPr>
      </p:sp>
      <p:sp>
        <p:nvSpPr>
          <p:cNvPr name="TextBox 13" id="13"/>
          <p:cNvSpPr txBox="true"/>
          <p:nvPr/>
        </p:nvSpPr>
        <p:spPr>
          <a:xfrm rot="0">
            <a:off x="2498962" y="3993666"/>
            <a:ext cx="13290076" cy="3425698"/>
          </a:xfrm>
          <a:prstGeom prst="rect">
            <a:avLst/>
          </a:prstGeom>
        </p:spPr>
        <p:txBody>
          <a:bodyPr anchor="t" rtlCol="false" tIns="0" lIns="0" bIns="0" rIns="0">
            <a:spAutoFit/>
          </a:bodyPr>
          <a:lstStyle/>
          <a:p>
            <a:pPr algn="ctr">
              <a:lnSpc>
                <a:spcPts val="5456"/>
              </a:lnSpc>
            </a:pPr>
            <a:r>
              <a:rPr lang="en-US" sz="4400" b="true">
                <a:solidFill>
                  <a:srgbClr val="F3F1DB"/>
                </a:solidFill>
                <a:latin typeface="Monterchi Sans Bold"/>
                <a:ea typeface="Monterchi Sans Bold"/>
                <a:cs typeface="Monterchi Sans Bold"/>
                <a:sym typeface="Monterchi Sans Bold"/>
              </a:rPr>
              <a:t>Blogging has become a powerful platform for sharing opinions and connecting with larger audiences. However, this digital freedom comes with the responsibility of ensuring that bloggers are accountable for the impact of their words, as defamation laws now apply to online content.</a:t>
            </a:r>
          </a:p>
        </p:txBody>
      </p:sp>
      <p:sp>
        <p:nvSpPr>
          <p:cNvPr name="Freeform 14" id="14"/>
          <p:cNvSpPr/>
          <p:nvPr/>
        </p:nvSpPr>
        <p:spPr>
          <a:xfrm flipH="false" flipV="false" rot="-67513">
            <a:off x="12926088" y="-33557"/>
            <a:ext cx="2041596" cy="1768533"/>
          </a:xfrm>
          <a:custGeom>
            <a:avLst/>
            <a:gdLst/>
            <a:ahLst/>
            <a:cxnLst/>
            <a:rect r="r" b="b" t="t" l="l"/>
            <a:pathLst>
              <a:path h="1768533" w="2041596">
                <a:moveTo>
                  <a:pt x="0" y="0"/>
                </a:moveTo>
                <a:lnTo>
                  <a:pt x="2041596" y="0"/>
                </a:lnTo>
                <a:lnTo>
                  <a:pt x="2041596" y="1768532"/>
                </a:lnTo>
                <a:lnTo>
                  <a:pt x="0" y="1768532"/>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5980246">
            <a:off x="14773064" y="7232450"/>
            <a:ext cx="7289787" cy="4091393"/>
          </a:xfrm>
          <a:custGeom>
            <a:avLst/>
            <a:gdLst/>
            <a:ahLst/>
            <a:cxnLst/>
            <a:rect r="r" b="b" t="t" l="l"/>
            <a:pathLst>
              <a:path h="4091393" w="7289787">
                <a:moveTo>
                  <a:pt x="0" y="0"/>
                </a:moveTo>
                <a:lnTo>
                  <a:pt x="7289786" y="0"/>
                </a:lnTo>
                <a:lnTo>
                  <a:pt x="7289786" y="4091393"/>
                </a:lnTo>
                <a:lnTo>
                  <a:pt x="0" y="4091393"/>
                </a:lnTo>
                <a:lnTo>
                  <a:pt x="0" y="0"/>
                </a:lnTo>
                <a:close/>
              </a:path>
            </a:pathLst>
          </a:custGeom>
          <a:blipFill>
            <a:blip r:embed="rId3"/>
            <a:stretch>
              <a:fillRect l="0" t="0" r="0" b="0"/>
            </a:stretch>
          </a:blipFill>
        </p:spPr>
      </p:sp>
      <p:sp>
        <p:nvSpPr>
          <p:cNvPr name="Freeform 4" id="4"/>
          <p:cNvSpPr/>
          <p:nvPr/>
        </p:nvSpPr>
        <p:spPr>
          <a:xfrm flipH="false" flipV="false" rot="1259527">
            <a:off x="14889539" y="6865550"/>
            <a:ext cx="4291467" cy="2961112"/>
          </a:xfrm>
          <a:custGeom>
            <a:avLst/>
            <a:gdLst/>
            <a:ahLst/>
            <a:cxnLst/>
            <a:rect r="r" b="b" t="t" l="l"/>
            <a:pathLst>
              <a:path h="2961112" w="4291467">
                <a:moveTo>
                  <a:pt x="0" y="0"/>
                </a:moveTo>
                <a:lnTo>
                  <a:pt x="4291467" y="0"/>
                </a:lnTo>
                <a:lnTo>
                  <a:pt x="4291467" y="2961113"/>
                </a:lnTo>
                <a:lnTo>
                  <a:pt x="0" y="2961113"/>
                </a:lnTo>
                <a:lnTo>
                  <a:pt x="0" y="0"/>
                </a:lnTo>
                <a:close/>
              </a:path>
            </a:pathLst>
          </a:custGeom>
          <a:blipFill>
            <a:blip r:embed="rId4"/>
            <a:stretch>
              <a:fillRect l="0" t="0" r="0" b="0"/>
            </a:stretch>
          </a:blipFill>
        </p:spPr>
      </p:sp>
      <p:sp>
        <p:nvSpPr>
          <p:cNvPr name="Freeform 5" id="5"/>
          <p:cNvSpPr/>
          <p:nvPr/>
        </p:nvSpPr>
        <p:spPr>
          <a:xfrm flipH="false" flipV="false" rot="7659099">
            <a:off x="-6049352" y="890034"/>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5"/>
            <a:stretch>
              <a:fillRect l="0" t="0" r="0" b="0"/>
            </a:stretch>
          </a:blipFill>
        </p:spPr>
      </p:sp>
      <p:sp>
        <p:nvSpPr>
          <p:cNvPr name="Freeform 6" id="6"/>
          <p:cNvSpPr/>
          <p:nvPr/>
        </p:nvSpPr>
        <p:spPr>
          <a:xfrm flipH="true" flipV="false" rot="0">
            <a:off x="255500" y="307188"/>
            <a:ext cx="4157675" cy="3705528"/>
          </a:xfrm>
          <a:custGeom>
            <a:avLst/>
            <a:gdLst/>
            <a:ahLst/>
            <a:cxnLst/>
            <a:rect r="r" b="b" t="t" l="l"/>
            <a:pathLst>
              <a:path h="3705528" w="4157675">
                <a:moveTo>
                  <a:pt x="4157674" y="0"/>
                </a:moveTo>
                <a:lnTo>
                  <a:pt x="0" y="0"/>
                </a:lnTo>
                <a:lnTo>
                  <a:pt x="0" y="3705528"/>
                </a:lnTo>
                <a:lnTo>
                  <a:pt x="4157674" y="3705528"/>
                </a:lnTo>
                <a:lnTo>
                  <a:pt x="4157674" y="0"/>
                </a:lnTo>
                <a:close/>
              </a:path>
            </a:pathLst>
          </a:custGeom>
          <a:blipFill>
            <a:blip r:embed="rId6"/>
            <a:stretch>
              <a:fillRect l="0" t="0" r="0" b="0"/>
            </a:stretch>
          </a:blipFill>
        </p:spPr>
      </p:sp>
      <p:sp>
        <p:nvSpPr>
          <p:cNvPr name="Freeform 7" id="7"/>
          <p:cNvSpPr/>
          <p:nvPr/>
        </p:nvSpPr>
        <p:spPr>
          <a:xfrm flipH="false" flipV="false" rot="-2700000">
            <a:off x="10966275" y="-5310941"/>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5"/>
            <a:stretch>
              <a:fillRect l="0" t="0" r="0" b="0"/>
            </a:stretch>
          </a:blipFill>
        </p:spPr>
      </p:sp>
      <p:sp>
        <p:nvSpPr>
          <p:cNvPr name="Freeform 8" id="8"/>
          <p:cNvSpPr/>
          <p:nvPr/>
        </p:nvSpPr>
        <p:spPr>
          <a:xfrm flipH="false" flipV="false" rot="-173848">
            <a:off x="7856581" y="647306"/>
            <a:ext cx="1099686" cy="1080442"/>
          </a:xfrm>
          <a:custGeom>
            <a:avLst/>
            <a:gdLst/>
            <a:ahLst/>
            <a:cxnLst/>
            <a:rect r="r" b="b" t="t" l="l"/>
            <a:pathLst>
              <a:path h="1080442" w="1099686">
                <a:moveTo>
                  <a:pt x="0" y="0"/>
                </a:moveTo>
                <a:lnTo>
                  <a:pt x="1099686" y="0"/>
                </a:lnTo>
                <a:lnTo>
                  <a:pt x="1099686" y="1080441"/>
                </a:lnTo>
                <a:lnTo>
                  <a:pt x="0" y="1080441"/>
                </a:lnTo>
                <a:lnTo>
                  <a:pt x="0" y="0"/>
                </a:lnTo>
                <a:close/>
              </a:path>
            </a:pathLst>
          </a:custGeom>
          <a:blipFill>
            <a:blip r:embed="rId7"/>
            <a:stretch>
              <a:fillRect l="0" t="0" r="0" b="0"/>
            </a:stretch>
          </a:blipFill>
        </p:spPr>
      </p:sp>
      <p:sp>
        <p:nvSpPr>
          <p:cNvPr name="Freeform 9" id="9"/>
          <p:cNvSpPr/>
          <p:nvPr/>
        </p:nvSpPr>
        <p:spPr>
          <a:xfrm flipH="false" flipV="false" rot="1071854">
            <a:off x="10640535" y="1012569"/>
            <a:ext cx="1243949" cy="1200410"/>
          </a:xfrm>
          <a:custGeom>
            <a:avLst/>
            <a:gdLst/>
            <a:ahLst/>
            <a:cxnLst/>
            <a:rect r="r" b="b" t="t" l="l"/>
            <a:pathLst>
              <a:path h="1200410" w="1243949">
                <a:moveTo>
                  <a:pt x="0" y="0"/>
                </a:moveTo>
                <a:lnTo>
                  <a:pt x="1243948" y="0"/>
                </a:lnTo>
                <a:lnTo>
                  <a:pt x="1243948" y="1200411"/>
                </a:lnTo>
                <a:lnTo>
                  <a:pt x="0" y="1200411"/>
                </a:lnTo>
                <a:lnTo>
                  <a:pt x="0" y="0"/>
                </a:lnTo>
                <a:close/>
              </a:path>
            </a:pathLst>
          </a:custGeom>
          <a:blipFill>
            <a:blip r:embed="rId8"/>
            <a:stretch>
              <a:fillRect l="0" t="0" r="0" b="0"/>
            </a:stretch>
          </a:blipFill>
        </p:spPr>
      </p:sp>
      <p:sp>
        <p:nvSpPr>
          <p:cNvPr name="Freeform 10" id="10"/>
          <p:cNvSpPr/>
          <p:nvPr/>
        </p:nvSpPr>
        <p:spPr>
          <a:xfrm flipH="false" flipV="false" rot="-740720">
            <a:off x="6523133" y="727216"/>
            <a:ext cx="1110156" cy="1008855"/>
          </a:xfrm>
          <a:custGeom>
            <a:avLst/>
            <a:gdLst/>
            <a:ahLst/>
            <a:cxnLst/>
            <a:rect r="r" b="b" t="t" l="l"/>
            <a:pathLst>
              <a:path h="1008855" w="1110156">
                <a:moveTo>
                  <a:pt x="0" y="0"/>
                </a:moveTo>
                <a:lnTo>
                  <a:pt x="1110157" y="0"/>
                </a:lnTo>
                <a:lnTo>
                  <a:pt x="1110157" y="1008855"/>
                </a:lnTo>
                <a:lnTo>
                  <a:pt x="0" y="1008855"/>
                </a:lnTo>
                <a:lnTo>
                  <a:pt x="0" y="0"/>
                </a:lnTo>
                <a:close/>
              </a:path>
            </a:pathLst>
          </a:custGeom>
          <a:blipFill>
            <a:blip r:embed="rId9"/>
            <a:stretch>
              <a:fillRect l="0" t="0" r="0" b="0"/>
            </a:stretch>
          </a:blipFill>
        </p:spPr>
      </p:sp>
      <p:sp>
        <p:nvSpPr>
          <p:cNvPr name="Freeform 11" id="11"/>
          <p:cNvSpPr/>
          <p:nvPr/>
        </p:nvSpPr>
        <p:spPr>
          <a:xfrm flipH="false" flipV="false" rot="-1172590">
            <a:off x="5494133" y="1108822"/>
            <a:ext cx="668014" cy="1097353"/>
          </a:xfrm>
          <a:custGeom>
            <a:avLst/>
            <a:gdLst/>
            <a:ahLst/>
            <a:cxnLst/>
            <a:rect r="r" b="b" t="t" l="l"/>
            <a:pathLst>
              <a:path h="1097353" w="668014">
                <a:moveTo>
                  <a:pt x="0" y="0"/>
                </a:moveTo>
                <a:lnTo>
                  <a:pt x="668014" y="0"/>
                </a:lnTo>
                <a:lnTo>
                  <a:pt x="668014" y="1097353"/>
                </a:lnTo>
                <a:lnTo>
                  <a:pt x="0" y="1097353"/>
                </a:lnTo>
                <a:lnTo>
                  <a:pt x="0" y="0"/>
                </a:lnTo>
                <a:close/>
              </a:path>
            </a:pathLst>
          </a:custGeom>
          <a:blipFill>
            <a:blip r:embed="rId10"/>
            <a:stretch>
              <a:fillRect l="0" t="0" r="0" b="0"/>
            </a:stretch>
          </a:blipFill>
        </p:spPr>
      </p:sp>
      <p:sp>
        <p:nvSpPr>
          <p:cNvPr name="Freeform 12" id="12"/>
          <p:cNvSpPr/>
          <p:nvPr/>
        </p:nvSpPr>
        <p:spPr>
          <a:xfrm flipH="false" flipV="false" rot="746551">
            <a:off x="9248038" y="742850"/>
            <a:ext cx="1258705" cy="1102940"/>
          </a:xfrm>
          <a:custGeom>
            <a:avLst/>
            <a:gdLst/>
            <a:ahLst/>
            <a:cxnLst/>
            <a:rect r="r" b="b" t="t" l="l"/>
            <a:pathLst>
              <a:path h="1102940" w="1258705">
                <a:moveTo>
                  <a:pt x="0" y="0"/>
                </a:moveTo>
                <a:lnTo>
                  <a:pt x="1258705" y="0"/>
                </a:lnTo>
                <a:lnTo>
                  <a:pt x="1258705" y="1102940"/>
                </a:lnTo>
                <a:lnTo>
                  <a:pt x="0" y="1102940"/>
                </a:lnTo>
                <a:lnTo>
                  <a:pt x="0" y="0"/>
                </a:lnTo>
                <a:close/>
              </a:path>
            </a:pathLst>
          </a:custGeom>
          <a:blipFill>
            <a:blip r:embed="rId11"/>
            <a:stretch>
              <a:fillRect l="0" t="0" r="0" b="0"/>
            </a:stretch>
          </a:blipFill>
        </p:spPr>
      </p:sp>
      <p:sp>
        <p:nvSpPr>
          <p:cNvPr name="Freeform 13" id="13"/>
          <p:cNvSpPr/>
          <p:nvPr/>
        </p:nvSpPr>
        <p:spPr>
          <a:xfrm flipH="false" flipV="false" rot="-67513">
            <a:off x="12926088" y="-33557"/>
            <a:ext cx="2041596" cy="1768533"/>
          </a:xfrm>
          <a:custGeom>
            <a:avLst/>
            <a:gdLst/>
            <a:ahLst/>
            <a:cxnLst/>
            <a:rect r="r" b="b" t="t" l="l"/>
            <a:pathLst>
              <a:path h="1768533" w="2041596">
                <a:moveTo>
                  <a:pt x="0" y="0"/>
                </a:moveTo>
                <a:lnTo>
                  <a:pt x="2041596" y="0"/>
                </a:lnTo>
                <a:lnTo>
                  <a:pt x="2041596" y="1768532"/>
                </a:lnTo>
                <a:lnTo>
                  <a:pt x="0" y="1768532"/>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4" id="14"/>
          <p:cNvSpPr txBox="true"/>
          <p:nvPr/>
        </p:nvSpPr>
        <p:spPr>
          <a:xfrm rot="0">
            <a:off x="2498962" y="3993666"/>
            <a:ext cx="13290076" cy="4111498"/>
          </a:xfrm>
          <a:prstGeom prst="rect">
            <a:avLst/>
          </a:prstGeom>
        </p:spPr>
        <p:txBody>
          <a:bodyPr anchor="t" rtlCol="false" tIns="0" lIns="0" bIns="0" rIns="0">
            <a:spAutoFit/>
          </a:bodyPr>
          <a:lstStyle/>
          <a:p>
            <a:pPr algn="ctr">
              <a:lnSpc>
                <a:spcPts val="5456"/>
              </a:lnSpc>
            </a:pPr>
            <a:r>
              <a:rPr lang="en-US" sz="4400" b="true">
                <a:solidFill>
                  <a:srgbClr val="F3F1DB"/>
                </a:solidFill>
                <a:latin typeface="Monterchi Sans Bold"/>
                <a:ea typeface="Monterchi Sans Bold"/>
                <a:cs typeface="Monterchi Sans Bold"/>
                <a:sym typeface="Monterchi Sans Bold"/>
              </a:rPr>
              <a:t>In the Philippines, while the Constitution guarantees freedom of speech, bloggers must be careful not to damage others' reputations, as defamation laws apply to online content. The Universal Declaration of Human Rights upholds the global right to freedom of expression across all media, yet the challenge lies in balancing free speech with accountability.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9327843">
            <a:off x="9328840" y="9041660"/>
            <a:ext cx="11283488" cy="6616745"/>
          </a:xfrm>
          <a:custGeom>
            <a:avLst/>
            <a:gdLst/>
            <a:ahLst/>
            <a:cxnLst/>
            <a:rect r="r" b="b" t="t" l="l"/>
            <a:pathLst>
              <a:path h="6616745" w="11283488">
                <a:moveTo>
                  <a:pt x="0" y="0"/>
                </a:moveTo>
                <a:lnTo>
                  <a:pt x="11283488" y="0"/>
                </a:lnTo>
                <a:lnTo>
                  <a:pt x="11283488" y="6616746"/>
                </a:lnTo>
                <a:lnTo>
                  <a:pt x="0" y="6616746"/>
                </a:lnTo>
                <a:lnTo>
                  <a:pt x="0" y="0"/>
                </a:lnTo>
                <a:close/>
              </a:path>
            </a:pathLst>
          </a:custGeom>
          <a:blipFill>
            <a:blip r:embed="rId3"/>
            <a:stretch>
              <a:fillRect l="-2241" t="0" r="-2241" b="0"/>
            </a:stretch>
          </a:blipFill>
        </p:spPr>
      </p:sp>
      <p:sp>
        <p:nvSpPr>
          <p:cNvPr name="Freeform 4" id="4"/>
          <p:cNvSpPr/>
          <p:nvPr/>
        </p:nvSpPr>
        <p:spPr>
          <a:xfrm flipH="false" flipV="false" rot="7659099">
            <a:off x="-6049352" y="890034"/>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4"/>
            <a:stretch>
              <a:fillRect l="0" t="0" r="0" b="0"/>
            </a:stretch>
          </a:blipFill>
        </p:spPr>
      </p:sp>
      <p:sp>
        <p:nvSpPr>
          <p:cNvPr name="Freeform 5" id="5"/>
          <p:cNvSpPr/>
          <p:nvPr/>
        </p:nvSpPr>
        <p:spPr>
          <a:xfrm flipH="false" flipV="false" rot="-2700000">
            <a:off x="13547635" y="-4083031"/>
            <a:ext cx="9230947" cy="5180869"/>
          </a:xfrm>
          <a:custGeom>
            <a:avLst/>
            <a:gdLst/>
            <a:ahLst/>
            <a:cxnLst/>
            <a:rect r="r" b="b" t="t" l="l"/>
            <a:pathLst>
              <a:path h="5180869" w="9230947">
                <a:moveTo>
                  <a:pt x="0" y="0"/>
                </a:moveTo>
                <a:lnTo>
                  <a:pt x="9230947" y="0"/>
                </a:lnTo>
                <a:lnTo>
                  <a:pt x="9230947" y="5180868"/>
                </a:lnTo>
                <a:lnTo>
                  <a:pt x="0" y="5180868"/>
                </a:lnTo>
                <a:lnTo>
                  <a:pt x="0" y="0"/>
                </a:lnTo>
                <a:close/>
              </a:path>
            </a:pathLst>
          </a:custGeom>
          <a:blipFill>
            <a:blip r:embed="rId4"/>
            <a:stretch>
              <a:fillRect l="0" t="0" r="0" b="0"/>
            </a:stretch>
          </a:blipFill>
        </p:spPr>
      </p:sp>
      <p:sp>
        <p:nvSpPr>
          <p:cNvPr name="Freeform 6" id="6"/>
          <p:cNvSpPr/>
          <p:nvPr/>
        </p:nvSpPr>
        <p:spPr>
          <a:xfrm flipH="false" flipV="false" rot="-5948221">
            <a:off x="17228365" y="-1484333"/>
            <a:ext cx="1869487" cy="4871627"/>
          </a:xfrm>
          <a:custGeom>
            <a:avLst/>
            <a:gdLst/>
            <a:ahLst/>
            <a:cxnLst/>
            <a:rect r="r" b="b" t="t" l="l"/>
            <a:pathLst>
              <a:path h="4871627" w="1869487">
                <a:moveTo>
                  <a:pt x="0" y="0"/>
                </a:moveTo>
                <a:lnTo>
                  <a:pt x="1869487" y="0"/>
                </a:lnTo>
                <a:lnTo>
                  <a:pt x="1869487" y="4871628"/>
                </a:lnTo>
                <a:lnTo>
                  <a:pt x="0" y="4871628"/>
                </a:lnTo>
                <a:lnTo>
                  <a:pt x="0" y="0"/>
                </a:lnTo>
                <a:close/>
              </a:path>
            </a:pathLst>
          </a:custGeom>
          <a:blipFill>
            <a:blip r:embed="rId5"/>
            <a:stretch>
              <a:fillRect l="0" t="0" r="0" b="0"/>
            </a:stretch>
          </a:blipFill>
        </p:spPr>
      </p:sp>
      <p:sp>
        <p:nvSpPr>
          <p:cNvPr name="Freeform 7" id="7"/>
          <p:cNvSpPr/>
          <p:nvPr/>
        </p:nvSpPr>
        <p:spPr>
          <a:xfrm flipH="false" flipV="false" rot="0">
            <a:off x="5731233" y="4240576"/>
            <a:ext cx="953947" cy="1174089"/>
          </a:xfrm>
          <a:custGeom>
            <a:avLst/>
            <a:gdLst/>
            <a:ahLst/>
            <a:cxnLst/>
            <a:rect r="r" b="b" t="t" l="l"/>
            <a:pathLst>
              <a:path h="1174089" w="953947">
                <a:moveTo>
                  <a:pt x="0" y="0"/>
                </a:moveTo>
                <a:lnTo>
                  <a:pt x="953947" y="0"/>
                </a:lnTo>
                <a:lnTo>
                  <a:pt x="953947" y="1174089"/>
                </a:lnTo>
                <a:lnTo>
                  <a:pt x="0" y="1174089"/>
                </a:lnTo>
                <a:lnTo>
                  <a:pt x="0" y="0"/>
                </a:lnTo>
                <a:close/>
              </a:path>
            </a:pathLst>
          </a:custGeom>
          <a:blipFill>
            <a:blip r:embed="rId6"/>
            <a:stretch>
              <a:fillRect l="0" t="0" r="0" b="0"/>
            </a:stretch>
          </a:blipFill>
        </p:spPr>
      </p:sp>
      <p:sp>
        <p:nvSpPr>
          <p:cNvPr name="Freeform 8" id="8"/>
          <p:cNvSpPr/>
          <p:nvPr/>
        </p:nvSpPr>
        <p:spPr>
          <a:xfrm flipH="false" flipV="false" rot="0">
            <a:off x="5499232" y="5969626"/>
            <a:ext cx="1185948" cy="1174089"/>
          </a:xfrm>
          <a:custGeom>
            <a:avLst/>
            <a:gdLst/>
            <a:ahLst/>
            <a:cxnLst/>
            <a:rect r="r" b="b" t="t" l="l"/>
            <a:pathLst>
              <a:path h="1174089" w="1185948">
                <a:moveTo>
                  <a:pt x="0" y="0"/>
                </a:moveTo>
                <a:lnTo>
                  <a:pt x="1185948" y="0"/>
                </a:lnTo>
                <a:lnTo>
                  <a:pt x="1185948" y="1174089"/>
                </a:lnTo>
                <a:lnTo>
                  <a:pt x="0" y="1174089"/>
                </a:lnTo>
                <a:lnTo>
                  <a:pt x="0" y="0"/>
                </a:lnTo>
                <a:close/>
              </a:path>
            </a:pathLst>
          </a:custGeom>
          <a:blipFill>
            <a:blip r:embed="rId7"/>
            <a:stretch>
              <a:fillRect l="0" t="0" r="0" b="0"/>
            </a:stretch>
          </a:blipFill>
        </p:spPr>
      </p:sp>
      <p:sp>
        <p:nvSpPr>
          <p:cNvPr name="Freeform 9" id="9"/>
          <p:cNvSpPr/>
          <p:nvPr/>
        </p:nvSpPr>
        <p:spPr>
          <a:xfrm flipH="false" flipV="false" rot="0">
            <a:off x="5560142" y="7918360"/>
            <a:ext cx="1064129" cy="1174089"/>
          </a:xfrm>
          <a:custGeom>
            <a:avLst/>
            <a:gdLst/>
            <a:ahLst/>
            <a:cxnLst/>
            <a:rect r="r" b="b" t="t" l="l"/>
            <a:pathLst>
              <a:path h="1174089" w="1064129">
                <a:moveTo>
                  <a:pt x="0" y="0"/>
                </a:moveTo>
                <a:lnTo>
                  <a:pt x="1064128" y="0"/>
                </a:lnTo>
                <a:lnTo>
                  <a:pt x="1064128" y="1174089"/>
                </a:lnTo>
                <a:lnTo>
                  <a:pt x="0" y="1174089"/>
                </a:lnTo>
                <a:lnTo>
                  <a:pt x="0" y="0"/>
                </a:lnTo>
                <a:close/>
              </a:path>
            </a:pathLst>
          </a:custGeom>
          <a:blipFill>
            <a:blip r:embed="rId8"/>
            <a:stretch>
              <a:fillRect l="0" t="0" r="0" b="0"/>
            </a:stretch>
          </a:blipFill>
        </p:spPr>
      </p:sp>
      <p:pic>
        <p:nvPicPr>
          <p:cNvPr name="Picture 10" id="10"/>
          <p:cNvPicPr>
            <a:picLocks noChangeAspect="true"/>
          </p:cNvPicPr>
          <p:nvPr/>
        </p:nvPicPr>
        <p:blipFill>
          <a:blip r:embed="rId9">
            <a:alphaModFix amt="77000"/>
          </a:blip>
          <a:srcRect l="0" t="0" r="0" b="0"/>
          <a:stretch>
            <a:fillRect/>
          </a:stretch>
        </p:blipFill>
        <p:spPr>
          <a:xfrm flipH="false" flipV="false" rot="0">
            <a:off x="14253158" y="4460260"/>
            <a:ext cx="3494632" cy="5591411"/>
          </a:xfrm>
          <a:prstGeom prst="rect">
            <a:avLst/>
          </a:prstGeom>
        </p:spPr>
      </p:pic>
      <p:sp>
        <p:nvSpPr>
          <p:cNvPr name="TextBox 11" id="11"/>
          <p:cNvSpPr txBox="true"/>
          <p:nvPr/>
        </p:nvSpPr>
        <p:spPr>
          <a:xfrm rot="0">
            <a:off x="1136265" y="2499286"/>
            <a:ext cx="16015469" cy="1522824"/>
          </a:xfrm>
          <a:prstGeom prst="rect">
            <a:avLst/>
          </a:prstGeom>
        </p:spPr>
        <p:txBody>
          <a:bodyPr anchor="t" rtlCol="false" tIns="0" lIns="0" bIns="0" rIns="0">
            <a:spAutoFit/>
          </a:bodyPr>
          <a:lstStyle/>
          <a:p>
            <a:pPr algn="ctr">
              <a:lnSpc>
                <a:spcPts val="10999"/>
              </a:lnSpc>
            </a:pPr>
            <a:r>
              <a:rPr lang="en-US" sz="12499">
                <a:solidFill>
                  <a:srgbClr val="F3F1DB"/>
                </a:solidFill>
                <a:latin typeface="Genty"/>
                <a:ea typeface="Genty"/>
                <a:cs typeface="Genty"/>
                <a:sym typeface="Genty"/>
              </a:rPr>
              <a:t>Main Concept </a:t>
            </a:r>
          </a:p>
        </p:txBody>
      </p:sp>
      <p:sp>
        <p:nvSpPr>
          <p:cNvPr name="TextBox 12" id="12"/>
          <p:cNvSpPr txBox="true"/>
          <p:nvPr/>
        </p:nvSpPr>
        <p:spPr>
          <a:xfrm rot="0">
            <a:off x="7332066" y="4488835"/>
            <a:ext cx="5382119" cy="925830"/>
          </a:xfrm>
          <a:prstGeom prst="rect">
            <a:avLst/>
          </a:prstGeom>
        </p:spPr>
        <p:txBody>
          <a:bodyPr anchor="t" rtlCol="false" tIns="0" lIns="0" bIns="0" rIns="0">
            <a:spAutoFit/>
          </a:bodyPr>
          <a:lstStyle/>
          <a:p>
            <a:pPr algn="l">
              <a:lnSpc>
                <a:spcPts val="7244"/>
              </a:lnSpc>
            </a:pPr>
            <a:r>
              <a:rPr lang="en-US" sz="6300" b="true">
                <a:solidFill>
                  <a:srgbClr val="F3F1DB"/>
                </a:solidFill>
                <a:latin typeface="Monterchi Sans Bold"/>
                <a:ea typeface="Monterchi Sans Bold"/>
                <a:cs typeface="Monterchi Sans Bold"/>
                <a:sym typeface="Monterchi Sans Bold"/>
              </a:rPr>
              <a:t>Blog and Blogger</a:t>
            </a:r>
          </a:p>
        </p:txBody>
      </p:sp>
      <p:sp>
        <p:nvSpPr>
          <p:cNvPr name="TextBox 13" id="13"/>
          <p:cNvSpPr txBox="true"/>
          <p:nvPr/>
        </p:nvSpPr>
        <p:spPr>
          <a:xfrm rot="0">
            <a:off x="7332066" y="6217885"/>
            <a:ext cx="7284941" cy="925830"/>
          </a:xfrm>
          <a:prstGeom prst="rect">
            <a:avLst/>
          </a:prstGeom>
        </p:spPr>
        <p:txBody>
          <a:bodyPr anchor="t" rtlCol="false" tIns="0" lIns="0" bIns="0" rIns="0">
            <a:spAutoFit/>
          </a:bodyPr>
          <a:lstStyle/>
          <a:p>
            <a:pPr algn="l">
              <a:lnSpc>
                <a:spcPts val="7244"/>
              </a:lnSpc>
            </a:pPr>
            <a:r>
              <a:rPr lang="en-US" sz="6300" b="true">
                <a:solidFill>
                  <a:srgbClr val="F3F1DB"/>
                </a:solidFill>
                <a:latin typeface="Monterchi Sans Bold"/>
                <a:ea typeface="Monterchi Sans Bold"/>
                <a:cs typeface="Monterchi Sans Bold"/>
                <a:sym typeface="Monterchi Sans Bold"/>
              </a:rPr>
              <a:t>Freedom of Expression </a:t>
            </a:r>
          </a:p>
        </p:txBody>
      </p:sp>
      <p:sp>
        <p:nvSpPr>
          <p:cNvPr name="TextBox 14" id="14"/>
          <p:cNvSpPr txBox="true"/>
          <p:nvPr/>
        </p:nvSpPr>
        <p:spPr>
          <a:xfrm rot="0">
            <a:off x="7332066" y="8061857"/>
            <a:ext cx="5233891" cy="915670"/>
          </a:xfrm>
          <a:prstGeom prst="rect">
            <a:avLst/>
          </a:prstGeom>
        </p:spPr>
        <p:txBody>
          <a:bodyPr anchor="t" rtlCol="false" tIns="0" lIns="0" bIns="0" rIns="0">
            <a:spAutoFit/>
          </a:bodyPr>
          <a:lstStyle/>
          <a:p>
            <a:pPr algn="l">
              <a:lnSpc>
                <a:spcPts val="7130"/>
              </a:lnSpc>
            </a:pPr>
            <a:r>
              <a:rPr lang="en-US" sz="6200" b="true">
                <a:solidFill>
                  <a:srgbClr val="F3F1DB"/>
                </a:solidFill>
                <a:latin typeface="Monterchi Sans Bold"/>
                <a:ea typeface="Monterchi Sans Bold"/>
                <a:cs typeface="Monterchi Sans Bold"/>
                <a:sym typeface="Monterchi Sans Bold"/>
              </a:rPr>
              <a:t>Libel Law</a:t>
            </a:r>
          </a:p>
        </p:txBody>
      </p:sp>
      <p:sp>
        <p:nvSpPr>
          <p:cNvPr name="Freeform 15" id="15"/>
          <p:cNvSpPr/>
          <p:nvPr/>
        </p:nvSpPr>
        <p:spPr>
          <a:xfrm flipH="false" flipV="false" rot="6056765">
            <a:off x="-1167406" y="2230111"/>
            <a:ext cx="4392212" cy="3030626"/>
          </a:xfrm>
          <a:custGeom>
            <a:avLst/>
            <a:gdLst/>
            <a:ahLst/>
            <a:cxnLst/>
            <a:rect r="r" b="b" t="t" l="l"/>
            <a:pathLst>
              <a:path h="3030626" w="4392212">
                <a:moveTo>
                  <a:pt x="0" y="0"/>
                </a:moveTo>
                <a:lnTo>
                  <a:pt x="4392212" y="0"/>
                </a:lnTo>
                <a:lnTo>
                  <a:pt x="4392212" y="3030626"/>
                </a:lnTo>
                <a:lnTo>
                  <a:pt x="0" y="3030626"/>
                </a:lnTo>
                <a:lnTo>
                  <a:pt x="0" y="0"/>
                </a:lnTo>
                <a:close/>
              </a:path>
            </a:pathLst>
          </a:custGeom>
          <a:blipFill>
            <a:blip r:embed="rId10"/>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5400000">
            <a:off x="5669030" y="5061382"/>
            <a:ext cx="14320234" cy="8037231"/>
          </a:xfrm>
          <a:custGeom>
            <a:avLst/>
            <a:gdLst/>
            <a:ahLst/>
            <a:cxnLst/>
            <a:rect r="r" b="b" t="t" l="l"/>
            <a:pathLst>
              <a:path h="8037231" w="14320234">
                <a:moveTo>
                  <a:pt x="0" y="0"/>
                </a:moveTo>
                <a:lnTo>
                  <a:pt x="14320234" y="0"/>
                </a:lnTo>
                <a:lnTo>
                  <a:pt x="14320234" y="8037232"/>
                </a:lnTo>
                <a:lnTo>
                  <a:pt x="0" y="8037232"/>
                </a:lnTo>
                <a:lnTo>
                  <a:pt x="0" y="0"/>
                </a:lnTo>
                <a:close/>
              </a:path>
            </a:pathLst>
          </a:custGeom>
          <a:blipFill>
            <a:blip r:embed="rId3"/>
            <a:stretch>
              <a:fillRect l="0" t="0" r="0" b="0"/>
            </a:stretch>
          </a:blipFill>
        </p:spPr>
      </p:sp>
      <p:sp>
        <p:nvSpPr>
          <p:cNvPr name="Freeform 4" id="4"/>
          <p:cNvSpPr/>
          <p:nvPr/>
        </p:nvSpPr>
        <p:spPr>
          <a:xfrm flipH="false" flipV="false" rot="-5400000">
            <a:off x="-1572920" y="5061382"/>
            <a:ext cx="14320234" cy="8037231"/>
          </a:xfrm>
          <a:custGeom>
            <a:avLst/>
            <a:gdLst/>
            <a:ahLst/>
            <a:cxnLst/>
            <a:rect r="r" b="b" t="t" l="l"/>
            <a:pathLst>
              <a:path h="8037231" w="14320234">
                <a:moveTo>
                  <a:pt x="0" y="0"/>
                </a:moveTo>
                <a:lnTo>
                  <a:pt x="14320234" y="0"/>
                </a:lnTo>
                <a:lnTo>
                  <a:pt x="14320234" y="8037232"/>
                </a:lnTo>
                <a:lnTo>
                  <a:pt x="0" y="8037232"/>
                </a:lnTo>
                <a:lnTo>
                  <a:pt x="0" y="0"/>
                </a:lnTo>
                <a:close/>
              </a:path>
            </a:pathLst>
          </a:custGeom>
          <a:blipFill>
            <a:blip r:embed="rId3"/>
            <a:stretch>
              <a:fillRect l="0" t="0" r="0" b="0"/>
            </a:stretch>
          </a:blipFill>
        </p:spPr>
      </p:sp>
      <p:sp>
        <p:nvSpPr>
          <p:cNvPr name="Freeform 5" id="5"/>
          <p:cNvSpPr/>
          <p:nvPr/>
        </p:nvSpPr>
        <p:spPr>
          <a:xfrm flipH="false" flipV="false" rot="0">
            <a:off x="5314323" y="2289209"/>
            <a:ext cx="545748" cy="556176"/>
          </a:xfrm>
          <a:custGeom>
            <a:avLst/>
            <a:gdLst/>
            <a:ahLst/>
            <a:cxnLst/>
            <a:rect r="r" b="b" t="t" l="l"/>
            <a:pathLst>
              <a:path h="556176" w="545748">
                <a:moveTo>
                  <a:pt x="0" y="0"/>
                </a:moveTo>
                <a:lnTo>
                  <a:pt x="545748" y="0"/>
                </a:lnTo>
                <a:lnTo>
                  <a:pt x="545748" y="556176"/>
                </a:lnTo>
                <a:lnTo>
                  <a:pt x="0" y="556176"/>
                </a:lnTo>
                <a:lnTo>
                  <a:pt x="0" y="0"/>
                </a:lnTo>
                <a:close/>
              </a:path>
            </a:pathLst>
          </a:custGeom>
          <a:blipFill>
            <a:blip r:embed="rId4"/>
            <a:stretch>
              <a:fillRect l="0" t="0" r="0" b="0"/>
            </a:stretch>
          </a:blipFill>
        </p:spPr>
      </p:sp>
      <p:sp>
        <p:nvSpPr>
          <p:cNvPr name="Freeform 6" id="6"/>
          <p:cNvSpPr/>
          <p:nvPr/>
        </p:nvSpPr>
        <p:spPr>
          <a:xfrm flipH="false" flipV="false" rot="1912639">
            <a:off x="-558276" y="7581674"/>
            <a:ext cx="4859785" cy="3353252"/>
          </a:xfrm>
          <a:custGeom>
            <a:avLst/>
            <a:gdLst/>
            <a:ahLst/>
            <a:cxnLst/>
            <a:rect r="r" b="b" t="t" l="l"/>
            <a:pathLst>
              <a:path h="3353252" w="4859785">
                <a:moveTo>
                  <a:pt x="0" y="0"/>
                </a:moveTo>
                <a:lnTo>
                  <a:pt x="4859785" y="0"/>
                </a:lnTo>
                <a:lnTo>
                  <a:pt x="4859785" y="3353252"/>
                </a:lnTo>
                <a:lnTo>
                  <a:pt x="0" y="3353252"/>
                </a:lnTo>
                <a:lnTo>
                  <a:pt x="0" y="0"/>
                </a:lnTo>
                <a:close/>
              </a:path>
            </a:pathLst>
          </a:custGeom>
          <a:blipFill>
            <a:blip r:embed="rId5"/>
            <a:stretch>
              <a:fillRect l="0" t="0" r="0" b="0"/>
            </a:stretch>
          </a:blipFill>
        </p:spPr>
      </p:sp>
      <p:sp>
        <p:nvSpPr>
          <p:cNvPr name="Freeform 7" id="7"/>
          <p:cNvSpPr/>
          <p:nvPr/>
        </p:nvSpPr>
        <p:spPr>
          <a:xfrm flipH="false" flipV="false" rot="7659099">
            <a:off x="-7101654" y="1140979"/>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3"/>
            <a:stretch>
              <a:fillRect l="0" t="0" r="0" b="0"/>
            </a:stretch>
          </a:blipFill>
        </p:spPr>
      </p:sp>
      <p:sp>
        <p:nvSpPr>
          <p:cNvPr name="Freeform 8" id="8"/>
          <p:cNvSpPr/>
          <p:nvPr/>
        </p:nvSpPr>
        <p:spPr>
          <a:xfrm flipH="false" flipV="false" rot="-2700000">
            <a:off x="14946898" y="-3940070"/>
            <a:ext cx="8836098" cy="4959260"/>
          </a:xfrm>
          <a:custGeom>
            <a:avLst/>
            <a:gdLst/>
            <a:ahLst/>
            <a:cxnLst/>
            <a:rect r="r" b="b" t="t" l="l"/>
            <a:pathLst>
              <a:path h="4959260" w="8836098">
                <a:moveTo>
                  <a:pt x="0" y="0"/>
                </a:moveTo>
                <a:lnTo>
                  <a:pt x="8836098" y="0"/>
                </a:lnTo>
                <a:lnTo>
                  <a:pt x="8836098" y="4959260"/>
                </a:lnTo>
                <a:lnTo>
                  <a:pt x="0" y="4959260"/>
                </a:lnTo>
                <a:lnTo>
                  <a:pt x="0" y="0"/>
                </a:lnTo>
                <a:close/>
              </a:path>
            </a:pathLst>
          </a:custGeom>
          <a:blipFill>
            <a:blip r:embed="rId3"/>
            <a:stretch>
              <a:fillRect l="0" t="0" r="0" b="0"/>
            </a:stretch>
          </a:blipFill>
        </p:spPr>
      </p:sp>
      <p:sp>
        <p:nvSpPr>
          <p:cNvPr name="Freeform 9" id="9"/>
          <p:cNvSpPr/>
          <p:nvPr/>
        </p:nvSpPr>
        <p:spPr>
          <a:xfrm flipH="false" flipV="false" rot="0">
            <a:off x="13086226" y="2476057"/>
            <a:ext cx="545748" cy="556176"/>
          </a:xfrm>
          <a:custGeom>
            <a:avLst/>
            <a:gdLst/>
            <a:ahLst/>
            <a:cxnLst/>
            <a:rect r="r" b="b" t="t" l="l"/>
            <a:pathLst>
              <a:path h="556176" w="545748">
                <a:moveTo>
                  <a:pt x="0" y="0"/>
                </a:moveTo>
                <a:lnTo>
                  <a:pt x="545748" y="0"/>
                </a:lnTo>
                <a:lnTo>
                  <a:pt x="545748" y="556176"/>
                </a:lnTo>
                <a:lnTo>
                  <a:pt x="0" y="556176"/>
                </a:lnTo>
                <a:lnTo>
                  <a:pt x="0" y="0"/>
                </a:lnTo>
                <a:close/>
              </a:path>
            </a:pathLst>
          </a:custGeom>
          <a:blipFill>
            <a:blip r:embed="rId4"/>
            <a:stretch>
              <a:fillRect l="0" t="0" r="0" b="0"/>
            </a:stretch>
          </a:blipFill>
        </p:spPr>
      </p:sp>
      <p:sp>
        <p:nvSpPr>
          <p:cNvPr name="Freeform 10" id="10"/>
          <p:cNvSpPr/>
          <p:nvPr/>
        </p:nvSpPr>
        <p:spPr>
          <a:xfrm flipH="false" flipV="false" rot="10197812">
            <a:off x="-562688" y="238567"/>
            <a:ext cx="2041596" cy="1768533"/>
          </a:xfrm>
          <a:custGeom>
            <a:avLst/>
            <a:gdLst/>
            <a:ahLst/>
            <a:cxnLst/>
            <a:rect r="r" b="b" t="t" l="l"/>
            <a:pathLst>
              <a:path h="1768533" w="2041596">
                <a:moveTo>
                  <a:pt x="0" y="0"/>
                </a:moveTo>
                <a:lnTo>
                  <a:pt x="2041596" y="0"/>
                </a:lnTo>
                <a:lnTo>
                  <a:pt x="2041596" y="1768533"/>
                </a:lnTo>
                <a:lnTo>
                  <a:pt x="0" y="176853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1322356">
            <a:off x="15553410" y="7662027"/>
            <a:ext cx="3334375" cy="3192545"/>
          </a:xfrm>
          <a:custGeom>
            <a:avLst/>
            <a:gdLst/>
            <a:ahLst/>
            <a:cxnLst/>
            <a:rect r="r" b="b" t="t" l="l"/>
            <a:pathLst>
              <a:path h="3192545" w="3334375">
                <a:moveTo>
                  <a:pt x="0" y="0"/>
                </a:moveTo>
                <a:lnTo>
                  <a:pt x="3334375" y="0"/>
                </a:lnTo>
                <a:lnTo>
                  <a:pt x="3334375" y="3192546"/>
                </a:lnTo>
                <a:lnTo>
                  <a:pt x="0" y="319254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4082074" y="877338"/>
            <a:ext cx="11136902" cy="1294130"/>
          </a:xfrm>
          <a:prstGeom prst="rect">
            <a:avLst/>
          </a:prstGeom>
        </p:spPr>
        <p:txBody>
          <a:bodyPr anchor="t" rtlCol="false" tIns="0" lIns="0" bIns="0" rIns="0">
            <a:spAutoFit/>
          </a:bodyPr>
          <a:lstStyle/>
          <a:p>
            <a:pPr algn="ctr">
              <a:lnSpc>
                <a:spcPts val="10119"/>
              </a:lnSpc>
            </a:pPr>
            <a:r>
              <a:rPr lang="en-US" sz="8799">
                <a:solidFill>
                  <a:srgbClr val="7E483B"/>
                </a:solidFill>
                <a:latin typeface="Genty"/>
                <a:ea typeface="Genty"/>
                <a:cs typeface="Genty"/>
                <a:sym typeface="Genty"/>
              </a:rPr>
              <a:t>Blog and Blogger</a:t>
            </a:r>
          </a:p>
        </p:txBody>
      </p:sp>
      <p:sp>
        <p:nvSpPr>
          <p:cNvPr name="TextBox 13" id="13"/>
          <p:cNvSpPr txBox="true"/>
          <p:nvPr/>
        </p:nvSpPr>
        <p:spPr>
          <a:xfrm rot="0">
            <a:off x="3018403" y="3426480"/>
            <a:ext cx="5683336" cy="7103110"/>
          </a:xfrm>
          <a:prstGeom prst="rect">
            <a:avLst/>
          </a:prstGeom>
        </p:spPr>
        <p:txBody>
          <a:bodyPr anchor="t" rtlCol="false" tIns="0" lIns="0" bIns="0" rIns="0">
            <a:spAutoFit/>
          </a:bodyPr>
          <a:lstStyle/>
          <a:p>
            <a:pPr algn="ctr">
              <a:lnSpc>
                <a:spcPts val="4715"/>
              </a:lnSpc>
            </a:pPr>
            <a:r>
              <a:rPr lang="en-US" sz="4100" b="true">
                <a:solidFill>
                  <a:srgbClr val="3D2214"/>
                </a:solidFill>
                <a:latin typeface="Monterchi Sans Bold"/>
                <a:ea typeface="Monterchi Sans Bold"/>
                <a:cs typeface="Monterchi Sans Bold"/>
                <a:sym typeface="Monterchi Sans Bold"/>
              </a:rPr>
              <a:t>A blog is like an online diary a place to post your thoughts, stories, or updates. Someblogs focus on sharing knowledge and tips, while others serve as spaces for people to discuss issues they care about.</a:t>
            </a:r>
          </a:p>
          <a:p>
            <a:pPr algn="ctr">
              <a:lnSpc>
                <a:spcPts val="4715"/>
              </a:lnSpc>
            </a:pPr>
          </a:p>
          <a:p>
            <a:pPr algn="ctr">
              <a:lnSpc>
                <a:spcPts val="4715"/>
              </a:lnSpc>
            </a:pPr>
          </a:p>
          <a:p>
            <a:pPr algn="ctr">
              <a:lnSpc>
                <a:spcPts val="4715"/>
              </a:lnSpc>
            </a:pPr>
          </a:p>
        </p:txBody>
      </p:sp>
      <p:sp>
        <p:nvSpPr>
          <p:cNvPr name="TextBox 14" id="14"/>
          <p:cNvSpPr txBox="true"/>
          <p:nvPr/>
        </p:nvSpPr>
        <p:spPr>
          <a:xfrm rot="0">
            <a:off x="10151717" y="2864435"/>
            <a:ext cx="5869018" cy="6103620"/>
          </a:xfrm>
          <a:prstGeom prst="rect">
            <a:avLst/>
          </a:prstGeom>
        </p:spPr>
        <p:txBody>
          <a:bodyPr anchor="t" rtlCol="false" tIns="0" lIns="0" bIns="0" rIns="0">
            <a:spAutoFit/>
          </a:bodyPr>
          <a:lstStyle/>
          <a:p>
            <a:pPr algn="ctr">
              <a:lnSpc>
                <a:spcPts val="4830"/>
              </a:lnSpc>
            </a:pPr>
          </a:p>
          <a:p>
            <a:pPr algn="ctr">
              <a:lnSpc>
                <a:spcPts val="4830"/>
              </a:lnSpc>
            </a:pPr>
          </a:p>
          <a:p>
            <a:pPr algn="ctr">
              <a:lnSpc>
                <a:spcPts val="4830"/>
              </a:lnSpc>
            </a:pPr>
            <a:r>
              <a:rPr lang="en-US" sz="4200" b="true">
                <a:solidFill>
                  <a:srgbClr val="3D2214"/>
                </a:solidFill>
                <a:latin typeface="Monterchi Sans Bold"/>
                <a:ea typeface="Monterchi Sans Bold"/>
                <a:cs typeface="Monterchi Sans Bold"/>
                <a:sym typeface="Monterchi Sans Bold"/>
              </a:rPr>
              <a:t>A blogger is someone who manages and operates a blog, which is an online</a:t>
            </a:r>
          </a:p>
          <a:p>
            <a:pPr algn="ctr">
              <a:lnSpc>
                <a:spcPts val="4830"/>
              </a:lnSpc>
            </a:pPr>
            <a:r>
              <a:rPr lang="en-US" sz="4200" b="true">
                <a:solidFill>
                  <a:srgbClr val="3D2214"/>
                </a:solidFill>
                <a:latin typeface="Monterchi Sans Bold"/>
                <a:ea typeface="Monterchi Sans Bold"/>
                <a:cs typeface="Monterchi Sans Bold"/>
                <a:sym typeface="Monterchi Sans Bold"/>
              </a:rPr>
              <a:t>platform where they share their thoughts, experiences, and knowledge on various</a:t>
            </a:r>
          </a:p>
          <a:p>
            <a:pPr algn="ctr">
              <a:lnSpc>
                <a:spcPts val="4830"/>
              </a:lnSpc>
            </a:pPr>
            <a:r>
              <a:rPr lang="en-US" sz="4200" b="true">
                <a:solidFill>
                  <a:srgbClr val="3D2214"/>
                </a:solidFill>
                <a:latin typeface="Monterchi Sans Bold"/>
                <a:ea typeface="Monterchi Sans Bold"/>
                <a:cs typeface="Monterchi Sans Bold"/>
                <a:sym typeface="Monterchi Sans Bold"/>
              </a:rPr>
              <a:t>subjects. </a:t>
            </a:r>
          </a:p>
          <a:p>
            <a:pPr algn="ctr">
              <a:lnSpc>
                <a:spcPts val="483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5400000">
            <a:off x="934792" y="5516666"/>
            <a:ext cx="16418417" cy="11304456"/>
          </a:xfrm>
          <a:custGeom>
            <a:avLst/>
            <a:gdLst/>
            <a:ahLst/>
            <a:cxnLst/>
            <a:rect r="r" b="b" t="t" l="l"/>
            <a:pathLst>
              <a:path h="11304456" w="16418417">
                <a:moveTo>
                  <a:pt x="0" y="0"/>
                </a:moveTo>
                <a:lnTo>
                  <a:pt x="16418416" y="0"/>
                </a:lnTo>
                <a:lnTo>
                  <a:pt x="16418416" y="11304456"/>
                </a:lnTo>
                <a:lnTo>
                  <a:pt x="0" y="11304456"/>
                </a:lnTo>
                <a:lnTo>
                  <a:pt x="0" y="0"/>
                </a:lnTo>
                <a:close/>
              </a:path>
            </a:pathLst>
          </a:custGeom>
          <a:blipFill>
            <a:blip r:embed="rId3"/>
            <a:stretch>
              <a:fillRect l="-17728" t="0" r="-4948" b="0"/>
            </a:stretch>
          </a:blipFill>
        </p:spPr>
      </p:sp>
      <p:sp>
        <p:nvSpPr>
          <p:cNvPr name="Freeform 4" id="4"/>
          <p:cNvSpPr/>
          <p:nvPr/>
        </p:nvSpPr>
        <p:spPr>
          <a:xfrm flipH="false" flipV="false" rot="0">
            <a:off x="9144000" y="2835775"/>
            <a:ext cx="545748" cy="556176"/>
          </a:xfrm>
          <a:custGeom>
            <a:avLst/>
            <a:gdLst/>
            <a:ahLst/>
            <a:cxnLst/>
            <a:rect r="r" b="b" t="t" l="l"/>
            <a:pathLst>
              <a:path h="556176" w="545748">
                <a:moveTo>
                  <a:pt x="0" y="0"/>
                </a:moveTo>
                <a:lnTo>
                  <a:pt x="545748" y="0"/>
                </a:lnTo>
                <a:lnTo>
                  <a:pt x="545748" y="556176"/>
                </a:lnTo>
                <a:lnTo>
                  <a:pt x="0" y="556176"/>
                </a:lnTo>
                <a:lnTo>
                  <a:pt x="0" y="0"/>
                </a:lnTo>
                <a:close/>
              </a:path>
            </a:pathLst>
          </a:custGeom>
          <a:blipFill>
            <a:blip r:embed="rId4"/>
            <a:stretch>
              <a:fillRect l="0" t="0" r="0" b="0"/>
            </a:stretch>
          </a:blipFill>
        </p:spPr>
      </p:sp>
      <p:sp>
        <p:nvSpPr>
          <p:cNvPr name="Freeform 5" id="5"/>
          <p:cNvSpPr/>
          <p:nvPr/>
        </p:nvSpPr>
        <p:spPr>
          <a:xfrm flipH="false" flipV="false" rot="1912639">
            <a:off x="-558276" y="7581674"/>
            <a:ext cx="4859785" cy="3353252"/>
          </a:xfrm>
          <a:custGeom>
            <a:avLst/>
            <a:gdLst/>
            <a:ahLst/>
            <a:cxnLst/>
            <a:rect r="r" b="b" t="t" l="l"/>
            <a:pathLst>
              <a:path h="3353252" w="4859785">
                <a:moveTo>
                  <a:pt x="0" y="0"/>
                </a:moveTo>
                <a:lnTo>
                  <a:pt x="4859785" y="0"/>
                </a:lnTo>
                <a:lnTo>
                  <a:pt x="4859785" y="3353252"/>
                </a:lnTo>
                <a:lnTo>
                  <a:pt x="0" y="3353252"/>
                </a:lnTo>
                <a:lnTo>
                  <a:pt x="0" y="0"/>
                </a:lnTo>
                <a:close/>
              </a:path>
            </a:pathLst>
          </a:custGeom>
          <a:blipFill>
            <a:blip r:embed="rId5"/>
            <a:stretch>
              <a:fillRect l="0" t="0" r="0" b="0"/>
            </a:stretch>
          </a:blipFill>
        </p:spPr>
      </p:sp>
      <p:sp>
        <p:nvSpPr>
          <p:cNvPr name="Freeform 6" id="6"/>
          <p:cNvSpPr/>
          <p:nvPr/>
        </p:nvSpPr>
        <p:spPr>
          <a:xfrm flipH="false" flipV="false" rot="7659099">
            <a:off x="-7101654" y="1140979"/>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3"/>
            <a:stretch>
              <a:fillRect l="0" t="0" r="0" b="0"/>
            </a:stretch>
          </a:blipFill>
        </p:spPr>
      </p:sp>
      <p:sp>
        <p:nvSpPr>
          <p:cNvPr name="Freeform 7" id="7"/>
          <p:cNvSpPr/>
          <p:nvPr/>
        </p:nvSpPr>
        <p:spPr>
          <a:xfrm flipH="false" flipV="false" rot="-2700000">
            <a:off x="14946898" y="-3940070"/>
            <a:ext cx="8836098" cy="4959260"/>
          </a:xfrm>
          <a:custGeom>
            <a:avLst/>
            <a:gdLst/>
            <a:ahLst/>
            <a:cxnLst/>
            <a:rect r="r" b="b" t="t" l="l"/>
            <a:pathLst>
              <a:path h="4959260" w="8836098">
                <a:moveTo>
                  <a:pt x="0" y="0"/>
                </a:moveTo>
                <a:lnTo>
                  <a:pt x="8836098" y="0"/>
                </a:lnTo>
                <a:lnTo>
                  <a:pt x="8836098" y="4959260"/>
                </a:lnTo>
                <a:lnTo>
                  <a:pt x="0" y="4959260"/>
                </a:lnTo>
                <a:lnTo>
                  <a:pt x="0" y="0"/>
                </a:lnTo>
                <a:close/>
              </a:path>
            </a:pathLst>
          </a:custGeom>
          <a:blipFill>
            <a:blip r:embed="rId3"/>
            <a:stretch>
              <a:fillRect l="0" t="0" r="0" b="0"/>
            </a:stretch>
          </a:blipFill>
        </p:spPr>
      </p:sp>
      <p:sp>
        <p:nvSpPr>
          <p:cNvPr name="Freeform 8" id="8"/>
          <p:cNvSpPr/>
          <p:nvPr/>
        </p:nvSpPr>
        <p:spPr>
          <a:xfrm flipH="false" flipV="false" rot="10197812">
            <a:off x="-562688" y="238567"/>
            <a:ext cx="2041596" cy="1768533"/>
          </a:xfrm>
          <a:custGeom>
            <a:avLst/>
            <a:gdLst/>
            <a:ahLst/>
            <a:cxnLst/>
            <a:rect r="r" b="b" t="t" l="l"/>
            <a:pathLst>
              <a:path h="1768533" w="2041596">
                <a:moveTo>
                  <a:pt x="0" y="0"/>
                </a:moveTo>
                <a:lnTo>
                  <a:pt x="2041596" y="0"/>
                </a:lnTo>
                <a:lnTo>
                  <a:pt x="2041596" y="1768533"/>
                </a:lnTo>
                <a:lnTo>
                  <a:pt x="0" y="176853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5860071" y="4065784"/>
            <a:ext cx="7521584" cy="7103110"/>
          </a:xfrm>
          <a:prstGeom prst="rect">
            <a:avLst/>
          </a:prstGeom>
        </p:spPr>
        <p:txBody>
          <a:bodyPr anchor="t" rtlCol="false" tIns="0" lIns="0" bIns="0" rIns="0">
            <a:spAutoFit/>
          </a:bodyPr>
          <a:lstStyle/>
          <a:p>
            <a:pPr algn="ctr">
              <a:lnSpc>
                <a:spcPts val="4715"/>
              </a:lnSpc>
            </a:pPr>
            <a:r>
              <a:rPr lang="en-US" sz="4100" b="true">
                <a:solidFill>
                  <a:srgbClr val="3D2214"/>
                </a:solidFill>
                <a:latin typeface="Monterchi Sans Bold"/>
                <a:ea typeface="Monterchi Sans Bold"/>
                <a:cs typeface="Monterchi Sans Bold"/>
                <a:sym typeface="Monterchi Sans Bold"/>
              </a:rPr>
              <a:t>Freedom of expression is the right to openly share ideas, opinions, and information.</a:t>
            </a:r>
          </a:p>
          <a:p>
            <a:pPr algn="ctr">
              <a:lnSpc>
                <a:spcPts val="4715"/>
              </a:lnSpc>
            </a:pPr>
            <a:r>
              <a:rPr lang="en-US" sz="4100" b="true">
                <a:solidFill>
                  <a:srgbClr val="3D2214"/>
                </a:solidFill>
                <a:latin typeface="Monterchi Sans Bold"/>
                <a:ea typeface="Monterchi Sans Bold"/>
                <a:cs typeface="Monterchi Sans Bold"/>
                <a:sym typeface="Monterchi Sans Bold"/>
              </a:rPr>
              <a:t>It includes the freedom to speak, be heard, and participate in social, artistic, and political life. This also means having the "right to know," or the right to seek, receive, and shareinformation through any media.</a:t>
            </a:r>
          </a:p>
          <a:p>
            <a:pPr algn="ctr">
              <a:lnSpc>
                <a:spcPts val="4715"/>
              </a:lnSpc>
            </a:pPr>
          </a:p>
          <a:p>
            <a:pPr algn="ctr">
              <a:lnSpc>
                <a:spcPts val="4715"/>
              </a:lnSpc>
            </a:pPr>
          </a:p>
          <a:p>
            <a:pPr algn="ctr">
              <a:lnSpc>
                <a:spcPts val="4715"/>
              </a:lnSpc>
            </a:pPr>
          </a:p>
        </p:txBody>
      </p:sp>
      <p:sp>
        <p:nvSpPr>
          <p:cNvPr name="Freeform 10" id="10"/>
          <p:cNvSpPr/>
          <p:nvPr/>
        </p:nvSpPr>
        <p:spPr>
          <a:xfrm flipH="false" flipV="false" rot="-1713242">
            <a:off x="15110499" y="6910655"/>
            <a:ext cx="4297601" cy="4114800"/>
          </a:xfrm>
          <a:custGeom>
            <a:avLst/>
            <a:gdLst/>
            <a:ahLst/>
            <a:cxnLst/>
            <a:rect r="r" b="b" t="t" l="l"/>
            <a:pathLst>
              <a:path h="4114800" w="4297601">
                <a:moveTo>
                  <a:pt x="0" y="0"/>
                </a:moveTo>
                <a:lnTo>
                  <a:pt x="4297602" y="0"/>
                </a:lnTo>
                <a:lnTo>
                  <a:pt x="4297602"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4082074" y="877338"/>
            <a:ext cx="11136902" cy="1294130"/>
          </a:xfrm>
          <a:prstGeom prst="rect">
            <a:avLst/>
          </a:prstGeom>
        </p:spPr>
        <p:txBody>
          <a:bodyPr anchor="t" rtlCol="false" tIns="0" lIns="0" bIns="0" rIns="0">
            <a:spAutoFit/>
          </a:bodyPr>
          <a:lstStyle/>
          <a:p>
            <a:pPr algn="ctr">
              <a:lnSpc>
                <a:spcPts val="10119"/>
              </a:lnSpc>
            </a:pPr>
            <a:r>
              <a:rPr lang="en-US" sz="8799">
                <a:solidFill>
                  <a:srgbClr val="7E483B"/>
                </a:solidFill>
                <a:latin typeface="Genty"/>
                <a:ea typeface="Genty"/>
                <a:cs typeface="Genty"/>
                <a:sym typeface="Genty"/>
              </a:rPr>
              <a:t>Freedom of Expression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5400000">
            <a:off x="934792" y="5516666"/>
            <a:ext cx="16418417" cy="11304456"/>
          </a:xfrm>
          <a:custGeom>
            <a:avLst/>
            <a:gdLst/>
            <a:ahLst/>
            <a:cxnLst/>
            <a:rect r="r" b="b" t="t" l="l"/>
            <a:pathLst>
              <a:path h="11304456" w="16418417">
                <a:moveTo>
                  <a:pt x="0" y="0"/>
                </a:moveTo>
                <a:lnTo>
                  <a:pt x="16418416" y="0"/>
                </a:lnTo>
                <a:lnTo>
                  <a:pt x="16418416" y="11304456"/>
                </a:lnTo>
                <a:lnTo>
                  <a:pt x="0" y="11304456"/>
                </a:lnTo>
                <a:lnTo>
                  <a:pt x="0" y="0"/>
                </a:lnTo>
                <a:close/>
              </a:path>
            </a:pathLst>
          </a:custGeom>
          <a:blipFill>
            <a:blip r:embed="rId3"/>
            <a:stretch>
              <a:fillRect l="-17728" t="0" r="-4948" b="0"/>
            </a:stretch>
          </a:blipFill>
        </p:spPr>
      </p:sp>
      <p:sp>
        <p:nvSpPr>
          <p:cNvPr name="Freeform 4" id="4"/>
          <p:cNvSpPr/>
          <p:nvPr/>
        </p:nvSpPr>
        <p:spPr>
          <a:xfrm flipH="false" flipV="false" rot="0">
            <a:off x="9144000" y="2835775"/>
            <a:ext cx="545748" cy="556176"/>
          </a:xfrm>
          <a:custGeom>
            <a:avLst/>
            <a:gdLst/>
            <a:ahLst/>
            <a:cxnLst/>
            <a:rect r="r" b="b" t="t" l="l"/>
            <a:pathLst>
              <a:path h="556176" w="545748">
                <a:moveTo>
                  <a:pt x="0" y="0"/>
                </a:moveTo>
                <a:lnTo>
                  <a:pt x="545748" y="0"/>
                </a:lnTo>
                <a:lnTo>
                  <a:pt x="545748" y="556176"/>
                </a:lnTo>
                <a:lnTo>
                  <a:pt x="0" y="556176"/>
                </a:lnTo>
                <a:lnTo>
                  <a:pt x="0" y="0"/>
                </a:lnTo>
                <a:close/>
              </a:path>
            </a:pathLst>
          </a:custGeom>
          <a:blipFill>
            <a:blip r:embed="rId4"/>
            <a:stretch>
              <a:fillRect l="0" t="0" r="0" b="0"/>
            </a:stretch>
          </a:blipFill>
        </p:spPr>
      </p:sp>
      <p:sp>
        <p:nvSpPr>
          <p:cNvPr name="Freeform 5" id="5"/>
          <p:cNvSpPr/>
          <p:nvPr/>
        </p:nvSpPr>
        <p:spPr>
          <a:xfrm flipH="false" flipV="false" rot="1912639">
            <a:off x="-558276" y="7581674"/>
            <a:ext cx="4859785" cy="3353252"/>
          </a:xfrm>
          <a:custGeom>
            <a:avLst/>
            <a:gdLst/>
            <a:ahLst/>
            <a:cxnLst/>
            <a:rect r="r" b="b" t="t" l="l"/>
            <a:pathLst>
              <a:path h="3353252" w="4859785">
                <a:moveTo>
                  <a:pt x="0" y="0"/>
                </a:moveTo>
                <a:lnTo>
                  <a:pt x="4859785" y="0"/>
                </a:lnTo>
                <a:lnTo>
                  <a:pt x="4859785" y="3353252"/>
                </a:lnTo>
                <a:lnTo>
                  <a:pt x="0" y="3353252"/>
                </a:lnTo>
                <a:lnTo>
                  <a:pt x="0" y="0"/>
                </a:lnTo>
                <a:close/>
              </a:path>
            </a:pathLst>
          </a:custGeom>
          <a:blipFill>
            <a:blip r:embed="rId5"/>
            <a:stretch>
              <a:fillRect l="0" t="0" r="0" b="0"/>
            </a:stretch>
          </a:blipFill>
        </p:spPr>
      </p:sp>
      <p:sp>
        <p:nvSpPr>
          <p:cNvPr name="Freeform 6" id="6"/>
          <p:cNvSpPr/>
          <p:nvPr/>
        </p:nvSpPr>
        <p:spPr>
          <a:xfrm flipH="false" flipV="false" rot="7659099">
            <a:off x="-7101654" y="1140979"/>
            <a:ext cx="9230947" cy="5180869"/>
          </a:xfrm>
          <a:custGeom>
            <a:avLst/>
            <a:gdLst/>
            <a:ahLst/>
            <a:cxnLst/>
            <a:rect r="r" b="b" t="t" l="l"/>
            <a:pathLst>
              <a:path h="5180869" w="9230947">
                <a:moveTo>
                  <a:pt x="0" y="0"/>
                </a:moveTo>
                <a:lnTo>
                  <a:pt x="9230947" y="0"/>
                </a:lnTo>
                <a:lnTo>
                  <a:pt x="9230947" y="5180869"/>
                </a:lnTo>
                <a:lnTo>
                  <a:pt x="0" y="5180869"/>
                </a:lnTo>
                <a:lnTo>
                  <a:pt x="0" y="0"/>
                </a:lnTo>
                <a:close/>
              </a:path>
            </a:pathLst>
          </a:custGeom>
          <a:blipFill>
            <a:blip r:embed="rId3"/>
            <a:stretch>
              <a:fillRect l="0" t="0" r="0" b="0"/>
            </a:stretch>
          </a:blipFill>
        </p:spPr>
      </p:sp>
      <p:sp>
        <p:nvSpPr>
          <p:cNvPr name="Freeform 7" id="7"/>
          <p:cNvSpPr/>
          <p:nvPr/>
        </p:nvSpPr>
        <p:spPr>
          <a:xfrm flipH="false" flipV="false" rot="-2700000">
            <a:off x="14946898" y="-3940070"/>
            <a:ext cx="8836098" cy="4959260"/>
          </a:xfrm>
          <a:custGeom>
            <a:avLst/>
            <a:gdLst/>
            <a:ahLst/>
            <a:cxnLst/>
            <a:rect r="r" b="b" t="t" l="l"/>
            <a:pathLst>
              <a:path h="4959260" w="8836098">
                <a:moveTo>
                  <a:pt x="0" y="0"/>
                </a:moveTo>
                <a:lnTo>
                  <a:pt x="8836098" y="0"/>
                </a:lnTo>
                <a:lnTo>
                  <a:pt x="8836098" y="4959260"/>
                </a:lnTo>
                <a:lnTo>
                  <a:pt x="0" y="4959260"/>
                </a:lnTo>
                <a:lnTo>
                  <a:pt x="0" y="0"/>
                </a:lnTo>
                <a:close/>
              </a:path>
            </a:pathLst>
          </a:custGeom>
          <a:blipFill>
            <a:blip r:embed="rId3"/>
            <a:stretch>
              <a:fillRect l="0" t="0" r="0" b="0"/>
            </a:stretch>
          </a:blipFill>
        </p:spPr>
      </p:sp>
      <p:sp>
        <p:nvSpPr>
          <p:cNvPr name="Freeform 8" id="8"/>
          <p:cNvSpPr/>
          <p:nvPr/>
        </p:nvSpPr>
        <p:spPr>
          <a:xfrm flipH="false" flipV="false" rot="10197812">
            <a:off x="-562688" y="238567"/>
            <a:ext cx="2041596" cy="1768533"/>
          </a:xfrm>
          <a:custGeom>
            <a:avLst/>
            <a:gdLst/>
            <a:ahLst/>
            <a:cxnLst/>
            <a:rect r="r" b="b" t="t" l="l"/>
            <a:pathLst>
              <a:path h="1768533" w="2041596">
                <a:moveTo>
                  <a:pt x="0" y="0"/>
                </a:moveTo>
                <a:lnTo>
                  <a:pt x="2041596" y="0"/>
                </a:lnTo>
                <a:lnTo>
                  <a:pt x="2041596" y="1768533"/>
                </a:lnTo>
                <a:lnTo>
                  <a:pt x="0" y="176853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5860071" y="4065784"/>
            <a:ext cx="7521584" cy="4740910"/>
          </a:xfrm>
          <a:prstGeom prst="rect">
            <a:avLst/>
          </a:prstGeom>
        </p:spPr>
        <p:txBody>
          <a:bodyPr anchor="t" rtlCol="false" tIns="0" lIns="0" bIns="0" rIns="0">
            <a:spAutoFit/>
          </a:bodyPr>
          <a:lstStyle/>
          <a:p>
            <a:pPr algn="ctr">
              <a:lnSpc>
                <a:spcPts val="4715"/>
              </a:lnSpc>
            </a:pPr>
            <a:r>
              <a:rPr lang="en-US" sz="4100" b="true">
                <a:solidFill>
                  <a:srgbClr val="3D2214"/>
                </a:solidFill>
                <a:latin typeface="Monterchi Sans Bold"/>
                <a:ea typeface="Monterchi Sans Bold"/>
                <a:cs typeface="Monterchi Sans Bold"/>
                <a:sym typeface="Monterchi Sans Bold"/>
              </a:rPr>
              <a:t>Libel, as defined by Article 353 of the Revised Penal Code (RPC), is a public and </a:t>
            </a:r>
            <a:r>
              <a:rPr lang="en-US" sz="4100" b="true">
                <a:solidFill>
                  <a:srgbClr val="3D2214"/>
                </a:solidFill>
                <a:latin typeface="Monterchi Sans Bold"/>
                <a:ea typeface="Monterchi Sans Bold"/>
                <a:cs typeface="Monterchi Sans Bold"/>
                <a:sym typeface="Monterchi Sans Bold"/>
              </a:rPr>
              <a:t>malicious accusation of a crime, vice, defect, or any condition that causes dishonor,</a:t>
            </a:r>
          </a:p>
          <a:p>
            <a:pPr algn="ctr">
              <a:lnSpc>
                <a:spcPts val="4715"/>
              </a:lnSpc>
            </a:pPr>
            <a:r>
              <a:rPr lang="en-US" sz="4100" b="true">
                <a:solidFill>
                  <a:srgbClr val="3D2214"/>
                </a:solidFill>
                <a:latin typeface="Monterchi Sans Bold"/>
                <a:ea typeface="Monterchi Sans Bold"/>
                <a:cs typeface="Monterchi Sans Bold"/>
                <a:sym typeface="Monterchi Sans Bold"/>
              </a:rPr>
              <a:t>discredit, or contempt toward a person, or harms the memory of a deceased individual.</a:t>
            </a:r>
          </a:p>
        </p:txBody>
      </p:sp>
      <p:sp>
        <p:nvSpPr>
          <p:cNvPr name="Freeform 10" id="10"/>
          <p:cNvSpPr/>
          <p:nvPr/>
        </p:nvSpPr>
        <p:spPr>
          <a:xfrm flipH="false" flipV="false" rot="-989061">
            <a:off x="14915353" y="7325325"/>
            <a:ext cx="4297601" cy="4114800"/>
          </a:xfrm>
          <a:custGeom>
            <a:avLst/>
            <a:gdLst/>
            <a:ahLst/>
            <a:cxnLst/>
            <a:rect r="r" b="b" t="t" l="l"/>
            <a:pathLst>
              <a:path h="4114800" w="4297601">
                <a:moveTo>
                  <a:pt x="0" y="0"/>
                </a:moveTo>
                <a:lnTo>
                  <a:pt x="4297601" y="0"/>
                </a:lnTo>
                <a:lnTo>
                  <a:pt x="4297601"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4082074" y="877338"/>
            <a:ext cx="11136902" cy="1294130"/>
          </a:xfrm>
          <a:prstGeom prst="rect">
            <a:avLst/>
          </a:prstGeom>
        </p:spPr>
        <p:txBody>
          <a:bodyPr anchor="t" rtlCol="false" tIns="0" lIns="0" bIns="0" rIns="0">
            <a:spAutoFit/>
          </a:bodyPr>
          <a:lstStyle/>
          <a:p>
            <a:pPr algn="ctr">
              <a:lnSpc>
                <a:spcPts val="10119"/>
              </a:lnSpc>
            </a:pPr>
            <a:r>
              <a:rPr lang="en-US" sz="8799">
                <a:solidFill>
                  <a:srgbClr val="7E483B"/>
                </a:solidFill>
                <a:latin typeface="Genty"/>
                <a:ea typeface="Genty"/>
                <a:cs typeface="Genty"/>
                <a:sym typeface="Genty"/>
              </a:rPr>
              <a:t>Libel Law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10800000">
            <a:off x="1461971" y="866921"/>
            <a:ext cx="16495857" cy="9258300"/>
          </a:xfrm>
          <a:custGeom>
            <a:avLst/>
            <a:gdLst/>
            <a:ahLst/>
            <a:cxnLst/>
            <a:rect r="r" b="b" t="t" l="l"/>
            <a:pathLst>
              <a:path h="9258300" w="16495857">
                <a:moveTo>
                  <a:pt x="0" y="0"/>
                </a:moveTo>
                <a:lnTo>
                  <a:pt x="16495858" y="0"/>
                </a:lnTo>
                <a:lnTo>
                  <a:pt x="16495858" y="9258300"/>
                </a:lnTo>
                <a:lnTo>
                  <a:pt x="0" y="9258300"/>
                </a:lnTo>
                <a:lnTo>
                  <a:pt x="0" y="0"/>
                </a:lnTo>
                <a:close/>
              </a:path>
            </a:pathLst>
          </a:custGeom>
          <a:blipFill>
            <a:blip r:embed="rId3"/>
            <a:stretch>
              <a:fillRect l="0" t="0" r="0" b="0"/>
            </a:stretch>
          </a:blipFill>
        </p:spPr>
      </p:sp>
      <p:sp>
        <p:nvSpPr>
          <p:cNvPr name="Freeform 4" id="4"/>
          <p:cNvSpPr/>
          <p:nvPr/>
        </p:nvSpPr>
        <p:spPr>
          <a:xfrm flipH="false" flipV="false" rot="0">
            <a:off x="2685628" y="1791749"/>
            <a:ext cx="826174" cy="841961"/>
          </a:xfrm>
          <a:custGeom>
            <a:avLst/>
            <a:gdLst/>
            <a:ahLst/>
            <a:cxnLst/>
            <a:rect r="r" b="b" t="t" l="l"/>
            <a:pathLst>
              <a:path h="841961" w="826174">
                <a:moveTo>
                  <a:pt x="0" y="0"/>
                </a:moveTo>
                <a:lnTo>
                  <a:pt x="826174" y="0"/>
                </a:lnTo>
                <a:lnTo>
                  <a:pt x="826174" y="841961"/>
                </a:lnTo>
                <a:lnTo>
                  <a:pt x="0" y="841961"/>
                </a:lnTo>
                <a:lnTo>
                  <a:pt x="0" y="0"/>
                </a:lnTo>
                <a:close/>
              </a:path>
            </a:pathLst>
          </a:custGeom>
          <a:blipFill>
            <a:blip r:embed="rId4"/>
            <a:stretch>
              <a:fillRect l="0" t="0" r="0" b="0"/>
            </a:stretch>
          </a:blipFill>
        </p:spPr>
      </p:sp>
      <p:sp>
        <p:nvSpPr>
          <p:cNvPr name="TextBox 5" id="5"/>
          <p:cNvSpPr txBox="true"/>
          <p:nvPr/>
        </p:nvSpPr>
        <p:spPr>
          <a:xfrm rot="0">
            <a:off x="3511802" y="3453522"/>
            <a:ext cx="11665753" cy="4884420"/>
          </a:xfrm>
          <a:prstGeom prst="rect">
            <a:avLst/>
          </a:prstGeom>
        </p:spPr>
        <p:txBody>
          <a:bodyPr anchor="t" rtlCol="false" tIns="0" lIns="0" bIns="0" rIns="0">
            <a:spAutoFit/>
          </a:bodyPr>
          <a:lstStyle/>
          <a:p>
            <a:pPr algn="ctr">
              <a:lnSpc>
                <a:spcPts val="4830"/>
              </a:lnSpc>
            </a:pPr>
            <a:r>
              <a:rPr lang="en-US" sz="4200" b="true">
                <a:solidFill>
                  <a:srgbClr val="3D2214"/>
                </a:solidFill>
                <a:latin typeface="Monterchi Sans Bold"/>
                <a:ea typeface="Monterchi Sans Bold"/>
                <a:cs typeface="Monterchi Sans Bold"/>
                <a:sym typeface="Monterchi Sans Bold"/>
              </a:rPr>
              <a:t>In conclusion, the rise of blogging as a powerful platform for communication brings </a:t>
            </a:r>
            <a:r>
              <a:rPr lang="en-US" sz="4200" b="true">
                <a:solidFill>
                  <a:srgbClr val="3D2214"/>
                </a:solidFill>
                <a:latin typeface="Monterchi Sans Bold"/>
                <a:ea typeface="Monterchi Sans Bold"/>
                <a:cs typeface="Monterchi Sans Bold"/>
                <a:sym typeface="Monterchi Sans Bold"/>
              </a:rPr>
              <a:t>both opportunities and challenges. Bloggers are granted the freedom to express their thoughts and ideas to large audiences, yet they must also recognize the significant responsibility that comes with their words. While freedom of expression is a fundamental right, it is not without limitations, especially when the potential for harm through libelous statements exists</a:t>
            </a:r>
          </a:p>
        </p:txBody>
      </p:sp>
      <p:sp>
        <p:nvSpPr>
          <p:cNvPr name="TextBox 6" id="6"/>
          <p:cNvSpPr txBox="true"/>
          <p:nvPr/>
        </p:nvSpPr>
        <p:spPr>
          <a:xfrm rot="0">
            <a:off x="4025568" y="1829849"/>
            <a:ext cx="11368664" cy="1204595"/>
          </a:xfrm>
          <a:prstGeom prst="rect">
            <a:avLst/>
          </a:prstGeom>
        </p:spPr>
        <p:txBody>
          <a:bodyPr anchor="t" rtlCol="false" tIns="0" lIns="0" bIns="0" rIns="0">
            <a:spAutoFit/>
          </a:bodyPr>
          <a:lstStyle/>
          <a:p>
            <a:pPr algn="ctr">
              <a:lnSpc>
                <a:spcPts val="9429"/>
              </a:lnSpc>
            </a:pPr>
            <a:r>
              <a:rPr lang="en-US" sz="8199">
                <a:solidFill>
                  <a:srgbClr val="7E483B"/>
                </a:solidFill>
                <a:latin typeface="Genty"/>
                <a:ea typeface="Genty"/>
                <a:cs typeface="Genty"/>
                <a:sym typeface="Genty"/>
              </a:rPr>
              <a:t>Conclusion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10800000">
            <a:off x="1461971" y="866921"/>
            <a:ext cx="16495857" cy="9258300"/>
          </a:xfrm>
          <a:custGeom>
            <a:avLst/>
            <a:gdLst/>
            <a:ahLst/>
            <a:cxnLst/>
            <a:rect r="r" b="b" t="t" l="l"/>
            <a:pathLst>
              <a:path h="9258300" w="16495857">
                <a:moveTo>
                  <a:pt x="0" y="0"/>
                </a:moveTo>
                <a:lnTo>
                  <a:pt x="16495858" y="0"/>
                </a:lnTo>
                <a:lnTo>
                  <a:pt x="16495858" y="9258300"/>
                </a:lnTo>
                <a:lnTo>
                  <a:pt x="0" y="9258300"/>
                </a:lnTo>
                <a:lnTo>
                  <a:pt x="0" y="0"/>
                </a:lnTo>
                <a:close/>
              </a:path>
            </a:pathLst>
          </a:custGeom>
          <a:blipFill>
            <a:blip r:embed="rId3"/>
            <a:stretch>
              <a:fillRect l="0" t="0" r="0" b="0"/>
            </a:stretch>
          </a:blipFill>
        </p:spPr>
      </p:sp>
      <p:sp>
        <p:nvSpPr>
          <p:cNvPr name="Freeform 4" id="4"/>
          <p:cNvSpPr/>
          <p:nvPr/>
        </p:nvSpPr>
        <p:spPr>
          <a:xfrm flipH="false" flipV="false" rot="0">
            <a:off x="2685628" y="1791749"/>
            <a:ext cx="826174" cy="841961"/>
          </a:xfrm>
          <a:custGeom>
            <a:avLst/>
            <a:gdLst/>
            <a:ahLst/>
            <a:cxnLst/>
            <a:rect r="r" b="b" t="t" l="l"/>
            <a:pathLst>
              <a:path h="841961" w="826174">
                <a:moveTo>
                  <a:pt x="0" y="0"/>
                </a:moveTo>
                <a:lnTo>
                  <a:pt x="826174" y="0"/>
                </a:lnTo>
                <a:lnTo>
                  <a:pt x="826174" y="841961"/>
                </a:lnTo>
                <a:lnTo>
                  <a:pt x="0" y="841961"/>
                </a:lnTo>
                <a:lnTo>
                  <a:pt x="0" y="0"/>
                </a:lnTo>
                <a:close/>
              </a:path>
            </a:pathLst>
          </a:custGeom>
          <a:blipFill>
            <a:blip r:embed="rId4"/>
            <a:stretch>
              <a:fillRect l="0" t="0" r="0" b="0"/>
            </a:stretch>
          </a:blipFill>
        </p:spPr>
      </p:sp>
      <p:sp>
        <p:nvSpPr>
          <p:cNvPr name="TextBox 5" id="5"/>
          <p:cNvSpPr txBox="true"/>
          <p:nvPr/>
        </p:nvSpPr>
        <p:spPr>
          <a:xfrm rot="0">
            <a:off x="3728479" y="3930015"/>
            <a:ext cx="11665753" cy="2446020"/>
          </a:xfrm>
          <a:prstGeom prst="rect">
            <a:avLst/>
          </a:prstGeom>
        </p:spPr>
        <p:txBody>
          <a:bodyPr anchor="t" rtlCol="false" tIns="0" lIns="0" bIns="0" rIns="0">
            <a:spAutoFit/>
          </a:bodyPr>
          <a:lstStyle/>
          <a:p>
            <a:pPr algn="ctr">
              <a:lnSpc>
                <a:spcPts val="4830"/>
              </a:lnSpc>
            </a:pPr>
            <a:r>
              <a:rPr lang="en-US" sz="4200" b="true">
                <a:solidFill>
                  <a:srgbClr val="3D2214"/>
                </a:solidFill>
                <a:latin typeface="Monterchi Sans Bold"/>
                <a:ea typeface="Monterchi Sans Bold"/>
                <a:cs typeface="Monterchi Sans Bold"/>
                <a:sym typeface="Monterchi Sans Bold"/>
              </a:rPr>
              <a:t>Bloggers, as modern communicators, have the power to inform, entertain, and even </a:t>
            </a:r>
            <a:r>
              <a:rPr lang="en-US" sz="4200" b="true">
                <a:solidFill>
                  <a:srgbClr val="3D2214"/>
                </a:solidFill>
                <a:latin typeface="Monterchi Sans Bold"/>
                <a:ea typeface="Monterchi Sans Bold"/>
                <a:cs typeface="Monterchi Sans Bold"/>
                <a:sym typeface="Monterchi Sans Bold"/>
              </a:rPr>
              <a:t>sway opinions. However, they must be held accountable for ensuring that their content</a:t>
            </a:r>
          </a:p>
          <a:p>
            <a:pPr algn="ctr">
              <a:lnSpc>
                <a:spcPts val="4830"/>
              </a:lnSpc>
            </a:pPr>
            <a:r>
              <a:rPr lang="en-US" sz="4200" b="true">
                <a:solidFill>
                  <a:srgbClr val="3D2214"/>
                </a:solidFill>
                <a:latin typeface="Monterchi Sans Bold"/>
                <a:ea typeface="Monterchi Sans Bold"/>
                <a:cs typeface="Monterchi Sans Bold"/>
                <a:sym typeface="Monterchi Sans Bold"/>
              </a:rPr>
              <a:t>does not unfairly harm others. </a:t>
            </a:r>
          </a:p>
        </p:txBody>
      </p:sp>
      <p:sp>
        <p:nvSpPr>
          <p:cNvPr name="TextBox 6" id="6"/>
          <p:cNvSpPr txBox="true"/>
          <p:nvPr/>
        </p:nvSpPr>
        <p:spPr>
          <a:xfrm rot="0">
            <a:off x="4025568" y="2250830"/>
            <a:ext cx="11368664" cy="1204595"/>
          </a:xfrm>
          <a:prstGeom prst="rect">
            <a:avLst/>
          </a:prstGeom>
        </p:spPr>
        <p:txBody>
          <a:bodyPr anchor="t" rtlCol="false" tIns="0" lIns="0" bIns="0" rIns="0">
            <a:spAutoFit/>
          </a:bodyPr>
          <a:lstStyle/>
          <a:p>
            <a:pPr algn="ctr">
              <a:lnSpc>
                <a:spcPts val="9429"/>
              </a:lnSpc>
            </a:pPr>
            <a:r>
              <a:rPr lang="en-US" sz="8199">
                <a:solidFill>
                  <a:srgbClr val="7E483B"/>
                </a:solidFill>
                <a:latin typeface="Genty"/>
                <a:ea typeface="Genty"/>
                <a:cs typeface="Genty"/>
                <a:sym typeface="Genty"/>
              </a:rPr>
              <a:t>Conclusion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DAGVtnxmch8</dc:identifier>
  <dcterms:modified xsi:type="dcterms:W3CDTF">2011-08-01T06:04:30Z</dcterms:modified>
  <cp:revision>1</cp:revision>
  <dc:title>Group 1</dc:title>
</cp:coreProperties>
</file>

<file path=docProps/thumbnail.jpeg>
</file>